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 id="303"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3" r:id="rId76"/>
    <p:sldId id="332" r:id="rId77"/>
    <p:sldId id="334" r:id="rId78"/>
    <p:sldId id="335" r:id="rId79"/>
    <p:sldId id="336" r:id="rId80"/>
    <p:sldId id="362" r:id="rId81"/>
    <p:sldId id="363" r:id="rId82"/>
    <p:sldId id="364" r:id="rId83"/>
    <p:sldId id="340" r:id="rId84"/>
    <p:sldId id="338" r:id="rId85"/>
    <p:sldId id="339"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Lst>
  <p:sldSz cx="9144000" cy="5143500" type="screen16x9"/>
  <p:notesSz cx="6858000" cy="9144000"/>
  <p:embeddedFontLst>
    <p:embeddedFont>
      <p:font typeface="Old Standard TT" panose="020B0604020202020204" charset="0"/>
      <p:regular r:id="rId108"/>
      <p:bold r:id="rId109"/>
      <p: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4" roundtripDataSignature="AMtx7mjwLAG8iMUmtPg06VLwcjhzxu4Zv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965" y="4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048bf7912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048bf79123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cf8bd9186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8" name="Google Shape;788;gcf8bd91867_3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cf8bd91867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4" name="Google Shape;794;gcf8bd91867_3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104603f354f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104603f354f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104603f354f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104603f354f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04603f354f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g104603f354f_0_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04603f354f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2" name="Google Shape;822;g104603f354f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048bf7912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1048bf79123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48bf7912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1048bf79123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48bf79123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1048bf79123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48bf7912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048bf79123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48bf7912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048bf79123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048bf7912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048bf7912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48bf7912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1048bf79123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048bf79123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048bf79123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48bf79123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1048bf79123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48bf79123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1048bf79123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48bf7912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1048bf79123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48bf79123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1048bf79123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48bf79123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48bf79123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48bf79123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48bf79123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048bf79123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1048bf79123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48bf79123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1048bf79123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048bf79123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1048bf79123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048bf79123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1048bf79123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048bf79123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048bf79123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048bf79123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1048bf79123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048bf79123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1048bf79123_0_2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48bf79123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1048bf79123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48bf79123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1048bf79123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048bf79123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1048bf79123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48bf79123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048bf79123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48bf79123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g1048bf79123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48bf79123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1048bf79123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048bf79123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1048bf79123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048bf79123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048bf79123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48bf79123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48bf79123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48bf79123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1048bf79123_0_5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48bf79123_0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48bf79123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48bf79123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048bf79123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048bf79123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1048bf79123_0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048bf79123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1048bf79123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048bf79123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1048bf79123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048bf79123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1048bf79123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04939b22a5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04939b22a5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048bf79123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1048bf79123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048bf79123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6" name="Google Shape;406;g1048bf79123_0_3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48bf7912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2" name="Google Shape;412;g1048bf79123_0_3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048bf79123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048bf79123_0_3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fcfffaeace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fcfffaeac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fd0f078b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3" name="Google Shape;433;gfd0f078bd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fd94d5f5d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fd94d5f5d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fd94d5f5d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gfd94d5f5d5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4939b22a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4939b22a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04939b22a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04939b22a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04939b22a5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104939b22a5_1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fcfffaea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fcfffaea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04939b22a5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4" name="Google Shape;474;g104939b22a5_1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48bf79123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48bf79123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048bf79123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048bf79123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048bf79123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1048bf79123_0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48bf79123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g1048bf79123_0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48bf79123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1048bf79123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48bf79123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1048bf79123_0_3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048bf79123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1048bf79123_0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048bf79123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048bf79123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048bf79123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048bf79123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048bf79123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g1048bf79123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048bf79123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1048bf79123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fcfffaf0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fcfffaf0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fcfffaeac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gfcfffaeace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fcfffaeac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fcfffaeac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048bf79123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1048bf79123_0_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048bf7912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048bf7912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48bf79123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1048bf79123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1048bf79123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1048bf79123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1048bf79123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1048bf79123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048bf79123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6" name="Google Shape;596;g1048bf79123_0_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1697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48bf79123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1048bf79123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02645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048bf79123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1048bf79123_0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56048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04939b22a5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04939b22a5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048bf79123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g1048bf79123_0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048bf79123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048bf79123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048bf79123_0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1048bf79123_0_4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48bf7912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g1048bf79123_0_4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048bf79123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1048bf79123_0_4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fd94d5f5d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0" name="Google Shape;710;gfd94d5f5d5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048bf7912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1048bf79123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fd94d5f5d5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fd94d5f5d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fd94d5f5d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6" name="Google Shape;726;gfd94d5f5d5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d94d5f5d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gfd94d5f5d5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04939b22a5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04939b22a5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046fb514c5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046fb514c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cfffaeac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gfcfffaeace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fcfffaeac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gfcfffaeace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fcfffaeac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gfcfffaeace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fcfffaeac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gfcfffaeace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cf8bd9186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2" name="Google Shape;782;gcf8bd91867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130"/>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1" name="Google Shape;11;p130"/>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130"/>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4200"/>
              <a:buNone/>
              <a:defRPr sz="4200">
                <a:solidFill>
                  <a:schemeClr val="accent1"/>
                </a:solidFill>
              </a:defRPr>
            </a:lvl1pPr>
            <a:lvl2pPr lvl="1" algn="l">
              <a:lnSpc>
                <a:spcPct val="100000"/>
              </a:lnSpc>
              <a:spcBef>
                <a:spcPts val="0"/>
              </a:spcBef>
              <a:spcAft>
                <a:spcPts val="0"/>
              </a:spcAft>
              <a:buClr>
                <a:schemeClr val="accent1"/>
              </a:buClr>
              <a:buSzPts val="4200"/>
              <a:buNone/>
              <a:defRPr sz="4200">
                <a:solidFill>
                  <a:schemeClr val="accent1"/>
                </a:solidFill>
              </a:defRPr>
            </a:lvl2pPr>
            <a:lvl3pPr lvl="2" algn="l">
              <a:lnSpc>
                <a:spcPct val="100000"/>
              </a:lnSpc>
              <a:spcBef>
                <a:spcPts val="0"/>
              </a:spcBef>
              <a:spcAft>
                <a:spcPts val="0"/>
              </a:spcAft>
              <a:buClr>
                <a:schemeClr val="accent1"/>
              </a:buClr>
              <a:buSzPts val="4200"/>
              <a:buNone/>
              <a:defRPr sz="4200">
                <a:solidFill>
                  <a:schemeClr val="accent1"/>
                </a:solidFill>
              </a:defRPr>
            </a:lvl3pPr>
            <a:lvl4pPr lvl="3" algn="l">
              <a:lnSpc>
                <a:spcPct val="100000"/>
              </a:lnSpc>
              <a:spcBef>
                <a:spcPts val="0"/>
              </a:spcBef>
              <a:spcAft>
                <a:spcPts val="0"/>
              </a:spcAft>
              <a:buClr>
                <a:schemeClr val="accent1"/>
              </a:buClr>
              <a:buSzPts val="4200"/>
              <a:buNone/>
              <a:defRPr sz="4200">
                <a:solidFill>
                  <a:schemeClr val="accent1"/>
                </a:solidFill>
              </a:defRPr>
            </a:lvl4pPr>
            <a:lvl5pPr lvl="4" algn="l">
              <a:lnSpc>
                <a:spcPct val="100000"/>
              </a:lnSpc>
              <a:spcBef>
                <a:spcPts val="0"/>
              </a:spcBef>
              <a:spcAft>
                <a:spcPts val="0"/>
              </a:spcAft>
              <a:buClr>
                <a:schemeClr val="accent1"/>
              </a:buClr>
              <a:buSzPts val="4200"/>
              <a:buNone/>
              <a:defRPr sz="4200">
                <a:solidFill>
                  <a:schemeClr val="accent1"/>
                </a:solidFill>
              </a:defRPr>
            </a:lvl5pPr>
            <a:lvl6pPr lvl="5" algn="l">
              <a:lnSpc>
                <a:spcPct val="100000"/>
              </a:lnSpc>
              <a:spcBef>
                <a:spcPts val="0"/>
              </a:spcBef>
              <a:spcAft>
                <a:spcPts val="0"/>
              </a:spcAft>
              <a:buClr>
                <a:schemeClr val="accent1"/>
              </a:buClr>
              <a:buSzPts val="4200"/>
              <a:buNone/>
              <a:defRPr sz="4200">
                <a:solidFill>
                  <a:schemeClr val="accent1"/>
                </a:solidFill>
              </a:defRPr>
            </a:lvl6pPr>
            <a:lvl7pPr lvl="6" algn="l">
              <a:lnSpc>
                <a:spcPct val="100000"/>
              </a:lnSpc>
              <a:spcBef>
                <a:spcPts val="0"/>
              </a:spcBef>
              <a:spcAft>
                <a:spcPts val="0"/>
              </a:spcAft>
              <a:buClr>
                <a:schemeClr val="accent1"/>
              </a:buClr>
              <a:buSzPts val="4200"/>
              <a:buNone/>
              <a:defRPr sz="4200">
                <a:solidFill>
                  <a:schemeClr val="accent1"/>
                </a:solidFill>
              </a:defRPr>
            </a:lvl7pPr>
            <a:lvl8pPr lvl="7" algn="l">
              <a:lnSpc>
                <a:spcPct val="100000"/>
              </a:lnSpc>
              <a:spcBef>
                <a:spcPts val="0"/>
              </a:spcBef>
              <a:spcAft>
                <a:spcPts val="0"/>
              </a:spcAft>
              <a:buClr>
                <a:schemeClr val="accent1"/>
              </a:buClr>
              <a:buSzPts val="4200"/>
              <a:buNone/>
              <a:defRPr sz="4200">
                <a:solidFill>
                  <a:schemeClr val="accent1"/>
                </a:solidFill>
              </a:defRPr>
            </a:lvl8pPr>
            <a:lvl9pPr lvl="8" algn="l">
              <a:lnSpc>
                <a:spcPct val="100000"/>
              </a:lnSpc>
              <a:spcBef>
                <a:spcPts val="0"/>
              </a:spcBef>
              <a:spcAft>
                <a:spcPts val="0"/>
              </a:spcAft>
              <a:buClr>
                <a:schemeClr val="accent1"/>
              </a:buClr>
              <a:buSzPts val="4200"/>
              <a:buNone/>
              <a:defRPr sz="4200">
                <a:solidFill>
                  <a:schemeClr val="accent1"/>
                </a:solidFill>
              </a:defRPr>
            </a:lvl9pPr>
          </a:lstStyle>
          <a:p>
            <a:endParaRPr/>
          </a:p>
        </p:txBody>
      </p:sp>
      <p:sp>
        <p:nvSpPr>
          <p:cNvPr id="13" name="Google Shape;13;p130"/>
          <p:cNvSpPr txBox="1">
            <a:spLocks noGrp="1"/>
          </p:cNvSpPr>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400"/>
              <a:buNone/>
              <a:defRPr sz="2400">
                <a:solidFill>
                  <a:schemeClr val="accent2"/>
                </a:solidFill>
              </a:defRPr>
            </a:lvl1pPr>
            <a:lvl2pPr lvl="1" algn="l">
              <a:lnSpc>
                <a:spcPct val="100000"/>
              </a:lnSpc>
              <a:spcBef>
                <a:spcPts val="0"/>
              </a:spcBef>
              <a:spcAft>
                <a:spcPts val="0"/>
              </a:spcAft>
              <a:buClr>
                <a:schemeClr val="accent2"/>
              </a:buClr>
              <a:buSzPts val="2400"/>
              <a:buNone/>
              <a:defRPr sz="2400">
                <a:solidFill>
                  <a:schemeClr val="accent2"/>
                </a:solidFill>
              </a:defRPr>
            </a:lvl2pPr>
            <a:lvl3pPr lvl="2" algn="l">
              <a:lnSpc>
                <a:spcPct val="100000"/>
              </a:lnSpc>
              <a:spcBef>
                <a:spcPts val="0"/>
              </a:spcBef>
              <a:spcAft>
                <a:spcPts val="0"/>
              </a:spcAft>
              <a:buClr>
                <a:schemeClr val="accent2"/>
              </a:buClr>
              <a:buSzPts val="2400"/>
              <a:buNone/>
              <a:defRPr sz="2400">
                <a:solidFill>
                  <a:schemeClr val="accent2"/>
                </a:solidFill>
              </a:defRPr>
            </a:lvl3pPr>
            <a:lvl4pPr lvl="3" algn="l">
              <a:lnSpc>
                <a:spcPct val="100000"/>
              </a:lnSpc>
              <a:spcBef>
                <a:spcPts val="0"/>
              </a:spcBef>
              <a:spcAft>
                <a:spcPts val="0"/>
              </a:spcAft>
              <a:buClr>
                <a:schemeClr val="accent2"/>
              </a:buClr>
              <a:buSzPts val="2400"/>
              <a:buNone/>
              <a:defRPr sz="2400">
                <a:solidFill>
                  <a:schemeClr val="accent2"/>
                </a:solidFill>
              </a:defRPr>
            </a:lvl4pPr>
            <a:lvl5pPr lvl="4" algn="l">
              <a:lnSpc>
                <a:spcPct val="100000"/>
              </a:lnSpc>
              <a:spcBef>
                <a:spcPts val="0"/>
              </a:spcBef>
              <a:spcAft>
                <a:spcPts val="0"/>
              </a:spcAft>
              <a:buClr>
                <a:schemeClr val="accent2"/>
              </a:buClr>
              <a:buSzPts val="2400"/>
              <a:buNone/>
              <a:defRPr sz="2400">
                <a:solidFill>
                  <a:schemeClr val="accent2"/>
                </a:solidFill>
              </a:defRPr>
            </a:lvl5pPr>
            <a:lvl6pPr lvl="5" algn="l">
              <a:lnSpc>
                <a:spcPct val="100000"/>
              </a:lnSpc>
              <a:spcBef>
                <a:spcPts val="0"/>
              </a:spcBef>
              <a:spcAft>
                <a:spcPts val="0"/>
              </a:spcAft>
              <a:buClr>
                <a:schemeClr val="accent2"/>
              </a:buClr>
              <a:buSzPts val="2400"/>
              <a:buNone/>
              <a:defRPr sz="2400">
                <a:solidFill>
                  <a:schemeClr val="accent2"/>
                </a:solidFill>
              </a:defRPr>
            </a:lvl6pPr>
            <a:lvl7pPr lvl="6" algn="l">
              <a:lnSpc>
                <a:spcPct val="100000"/>
              </a:lnSpc>
              <a:spcBef>
                <a:spcPts val="0"/>
              </a:spcBef>
              <a:spcAft>
                <a:spcPts val="0"/>
              </a:spcAft>
              <a:buClr>
                <a:schemeClr val="accent2"/>
              </a:buClr>
              <a:buSzPts val="2400"/>
              <a:buNone/>
              <a:defRPr sz="2400">
                <a:solidFill>
                  <a:schemeClr val="accent2"/>
                </a:solidFill>
              </a:defRPr>
            </a:lvl7pPr>
            <a:lvl8pPr lvl="7" algn="l">
              <a:lnSpc>
                <a:spcPct val="100000"/>
              </a:lnSpc>
              <a:spcBef>
                <a:spcPts val="0"/>
              </a:spcBef>
              <a:spcAft>
                <a:spcPts val="0"/>
              </a:spcAft>
              <a:buClr>
                <a:schemeClr val="accent2"/>
              </a:buClr>
              <a:buSzPts val="2400"/>
              <a:buNone/>
              <a:defRPr sz="2400">
                <a:solidFill>
                  <a:schemeClr val="accent2"/>
                </a:solidFill>
              </a:defRPr>
            </a:lvl8pPr>
            <a:lvl9pPr lvl="8" algn="l">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1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9"/>
        <p:cNvGrpSpPr/>
        <p:nvPr/>
      </p:nvGrpSpPr>
      <p:grpSpPr>
        <a:xfrm>
          <a:off x="0" y="0"/>
          <a:ext cx="0" cy="0"/>
          <a:chOff x="0" y="0"/>
          <a:chExt cx="0" cy="0"/>
        </a:xfrm>
      </p:grpSpPr>
      <p:sp>
        <p:nvSpPr>
          <p:cNvPr id="50" name="Google Shape;50;p141"/>
          <p:cNvSpPr txBox="1">
            <a:spLocks noGrp="1"/>
          </p:cNvSpPr>
          <p:nvPr>
            <p:ph type="title" hasCustomPrompt="1"/>
          </p:nvPr>
        </p:nvSpPr>
        <p:spPr>
          <a:xfrm>
            <a:off x="311700" y="1039650"/>
            <a:ext cx="8520600" cy="2106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51" name="Google Shape;51;p141"/>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2" name="Google Shape;52;p1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BODY" type="tx">
  <p:cSld name="TITLE_AND_BODY">
    <p:spTree>
      <p:nvGrpSpPr>
        <p:cNvPr id="1" name="Shape 15"/>
        <p:cNvGrpSpPr/>
        <p:nvPr/>
      </p:nvGrpSpPr>
      <p:grpSpPr>
        <a:xfrm>
          <a:off x="0" y="0"/>
          <a:ext cx="0" cy="0"/>
          <a:chOff x="0" y="0"/>
          <a:chExt cx="0" cy="0"/>
        </a:xfrm>
      </p:grpSpPr>
      <p:sp>
        <p:nvSpPr>
          <p:cNvPr id="16" name="Google Shape;16;p13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31"/>
          <p:cNvSpPr txBox="1">
            <a:spLocks noGrp="1"/>
          </p:cNvSpPr>
          <p:nvPr>
            <p:ph type="title"/>
          </p:nvPr>
        </p:nvSpPr>
        <p:spPr>
          <a:xfrm>
            <a:off x="311700" y="6736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500"/>
              <a:buNone/>
              <a:defRPr sz="2500">
                <a:solidFill>
                  <a:schemeClr val="lt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 name="Google Shape;18;p13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solidFill>
                  <a:schemeClr val="lt1"/>
                </a:solidFill>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1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bg>
      <p:bgPr>
        <a:solidFill>
          <a:schemeClr val="dk1"/>
        </a:solidFill>
        <a:effectLst/>
      </p:bgPr>
    </p:bg>
    <p:spTree>
      <p:nvGrpSpPr>
        <p:cNvPr id="1" name="Shape 20"/>
        <p:cNvGrpSpPr/>
        <p:nvPr/>
      </p:nvGrpSpPr>
      <p:grpSpPr>
        <a:xfrm>
          <a:off x="0" y="0"/>
          <a:ext cx="0" cy="0"/>
          <a:chOff x="0" y="0"/>
          <a:chExt cx="0" cy="0"/>
        </a:xfrm>
      </p:grpSpPr>
      <p:cxnSp>
        <p:nvCxnSpPr>
          <p:cNvPr id="21" name="Google Shape;21;p132"/>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22" name="Google Shape;22;p132"/>
          <p:cNvSpPr txBox="1">
            <a:spLocks noGrp="1"/>
          </p:cNvSpPr>
          <p:nvPr>
            <p:ph type="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1"/>
              </a:buClr>
              <a:buSzPts val="6000"/>
              <a:buNone/>
              <a:defRPr sz="6000">
                <a:solidFill>
                  <a:schemeClr val="accent1"/>
                </a:solidFill>
              </a:defRPr>
            </a:lvl1pPr>
            <a:lvl2pPr lvl="1" algn="l">
              <a:lnSpc>
                <a:spcPct val="100000"/>
              </a:lnSpc>
              <a:spcBef>
                <a:spcPts val="0"/>
              </a:spcBef>
              <a:spcAft>
                <a:spcPts val="0"/>
              </a:spcAft>
              <a:buClr>
                <a:schemeClr val="accent1"/>
              </a:buClr>
              <a:buSzPts val="6000"/>
              <a:buNone/>
              <a:defRPr sz="6000">
                <a:solidFill>
                  <a:schemeClr val="accent1"/>
                </a:solidFill>
              </a:defRPr>
            </a:lvl2pPr>
            <a:lvl3pPr lvl="2" algn="l">
              <a:lnSpc>
                <a:spcPct val="100000"/>
              </a:lnSpc>
              <a:spcBef>
                <a:spcPts val="0"/>
              </a:spcBef>
              <a:spcAft>
                <a:spcPts val="0"/>
              </a:spcAft>
              <a:buClr>
                <a:schemeClr val="accent1"/>
              </a:buClr>
              <a:buSzPts val="6000"/>
              <a:buNone/>
              <a:defRPr sz="6000">
                <a:solidFill>
                  <a:schemeClr val="accent1"/>
                </a:solidFill>
              </a:defRPr>
            </a:lvl3pPr>
            <a:lvl4pPr lvl="3" algn="l">
              <a:lnSpc>
                <a:spcPct val="100000"/>
              </a:lnSpc>
              <a:spcBef>
                <a:spcPts val="0"/>
              </a:spcBef>
              <a:spcAft>
                <a:spcPts val="0"/>
              </a:spcAft>
              <a:buClr>
                <a:schemeClr val="accent1"/>
              </a:buClr>
              <a:buSzPts val="6000"/>
              <a:buNone/>
              <a:defRPr sz="6000">
                <a:solidFill>
                  <a:schemeClr val="accent1"/>
                </a:solidFill>
              </a:defRPr>
            </a:lvl4pPr>
            <a:lvl5pPr lvl="4" algn="l">
              <a:lnSpc>
                <a:spcPct val="100000"/>
              </a:lnSpc>
              <a:spcBef>
                <a:spcPts val="0"/>
              </a:spcBef>
              <a:spcAft>
                <a:spcPts val="0"/>
              </a:spcAft>
              <a:buClr>
                <a:schemeClr val="accent1"/>
              </a:buClr>
              <a:buSzPts val="6000"/>
              <a:buNone/>
              <a:defRPr sz="6000">
                <a:solidFill>
                  <a:schemeClr val="accent1"/>
                </a:solidFill>
              </a:defRPr>
            </a:lvl5pPr>
            <a:lvl6pPr lvl="5" algn="l">
              <a:lnSpc>
                <a:spcPct val="100000"/>
              </a:lnSpc>
              <a:spcBef>
                <a:spcPts val="0"/>
              </a:spcBef>
              <a:spcAft>
                <a:spcPts val="0"/>
              </a:spcAft>
              <a:buClr>
                <a:schemeClr val="accent1"/>
              </a:buClr>
              <a:buSzPts val="6000"/>
              <a:buNone/>
              <a:defRPr sz="6000">
                <a:solidFill>
                  <a:schemeClr val="accent1"/>
                </a:solidFill>
              </a:defRPr>
            </a:lvl6pPr>
            <a:lvl7pPr lvl="6" algn="l">
              <a:lnSpc>
                <a:spcPct val="100000"/>
              </a:lnSpc>
              <a:spcBef>
                <a:spcPts val="0"/>
              </a:spcBef>
              <a:spcAft>
                <a:spcPts val="0"/>
              </a:spcAft>
              <a:buClr>
                <a:schemeClr val="accent1"/>
              </a:buClr>
              <a:buSzPts val="6000"/>
              <a:buNone/>
              <a:defRPr sz="6000">
                <a:solidFill>
                  <a:schemeClr val="accent1"/>
                </a:solidFill>
              </a:defRPr>
            </a:lvl7pPr>
            <a:lvl8pPr lvl="7" algn="l">
              <a:lnSpc>
                <a:spcPct val="100000"/>
              </a:lnSpc>
              <a:spcBef>
                <a:spcPts val="0"/>
              </a:spcBef>
              <a:spcAft>
                <a:spcPts val="0"/>
              </a:spcAft>
              <a:buClr>
                <a:schemeClr val="accent1"/>
              </a:buClr>
              <a:buSzPts val="6000"/>
              <a:buNone/>
              <a:defRPr sz="6000">
                <a:solidFill>
                  <a:schemeClr val="accent1"/>
                </a:solidFill>
              </a:defRPr>
            </a:lvl8pPr>
            <a:lvl9pPr lvl="8" algn="l">
              <a:lnSpc>
                <a:spcPct val="100000"/>
              </a:lnSpc>
              <a:spcBef>
                <a:spcPts val="0"/>
              </a:spcBef>
              <a:spcAft>
                <a:spcPts val="0"/>
              </a:spcAft>
              <a:buClr>
                <a:schemeClr val="accent1"/>
              </a:buClr>
              <a:buSzPts val="6000"/>
              <a:buNone/>
              <a:defRPr sz="6000">
                <a:solidFill>
                  <a:schemeClr val="accent1"/>
                </a:solidFill>
              </a:defRPr>
            </a:lvl9pPr>
          </a:lstStyle>
          <a:p>
            <a:endParaRPr/>
          </a:p>
        </p:txBody>
      </p:sp>
      <p:sp>
        <p:nvSpPr>
          <p:cNvPr id="23" name="Google Shape;23;p1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4"/>
        <p:cNvGrpSpPr/>
        <p:nvPr/>
      </p:nvGrpSpPr>
      <p:grpSpPr>
        <a:xfrm>
          <a:off x="0" y="0"/>
          <a:ext cx="0" cy="0"/>
          <a:chOff x="0" y="0"/>
          <a:chExt cx="0" cy="0"/>
        </a:xfrm>
      </p:grpSpPr>
      <p:sp>
        <p:nvSpPr>
          <p:cNvPr id="25" name="Google Shape;25;p13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6" name="Google Shape;26;p135"/>
          <p:cNvSpPr txBox="1">
            <a:spLocks noGrp="1"/>
          </p:cNvSpPr>
          <p:nvPr>
            <p:ph type="body" idx="1"/>
          </p:nvPr>
        </p:nvSpPr>
        <p:spPr>
          <a:xfrm>
            <a:off x="311700" y="1171675"/>
            <a:ext cx="3999900" cy="3397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135"/>
          <p:cNvSpPr txBox="1">
            <a:spLocks noGrp="1"/>
          </p:cNvSpPr>
          <p:nvPr>
            <p:ph type="body" idx="2"/>
          </p:nvPr>
        </p:nvSpPr>
        <p:spPr>
          <a:xfrm>
            <a:off x="4832400" y="1171675"/>
            <a:ext cx="3999900" cy="3397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8" name="Google Shape;28;p1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29"/>
        <p:cNvGrpSpPr/>
        <p:nvPr/>
      </p:nvGrpSpPr>
      <p:grpSpPr>
        <a:xfrm>
          <a:off x="0" y="0"/>
          <a:ext cx="0" cy="0"/>
          <a:chOff x="0" y="0"/>
          <a:chExt cx="0" cy="0"/>
        </a:xfrm>
      </p:grpSpPr>
      <p:sp>
        <p:nvSpPr>
          <p:cNvPr id="30" name="Google Shape;30;p13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solidFill>
                  <a:schemeClr val="lt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1" name="Google Shape;31;p1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2"/>
        <p:cNvGrpSpPr/>
        <p:nvPr/>
      </p:nvGrpSpPr>
      <p:grpSpPr>
        <a:xfrm>
          <a:off x="0" y="0"/>
          <a:ext cx="0" cy="0"/>
          <a:chOff x="0" y="0"/>
          <a:chExt cx="0" cy="0"/>
        </a:xfrm>
      </p:grpSpPr>
      <p:sp>
        <p:nvSpPr>
          <p:cNvPr id="33" name="Google Shape;33;p13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p13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5" name="Google Shape;35;p1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_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138"/>
          <p:cNvSpPr txBox="1">
            <a:spLocks noGrp="1"/>
          </p:cNvSpPr>
          <p:nvPr>
            <p:ph type="title"/>
          </p:nvPr>
        </p:nvSpPr>
        <p:spPr>
          <a:xfrm>
            <a:off x="490250" y="526350"/>
            <a:ext cx="56040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400"/>
              <a:buNone/>
              <a:defRPr sz="5400">
                <a:solidFill>
                  <a:schemeClr val="accent1"/>
                </a:solidFill>
              </a:defRPr>
            </a:lvl1pPr>
            <a:lvl2pPr lvl="1" algn="l">
              <a:lnSpc>
                <a:spcPct val="100000"/>
              </a:lnSpc>
              <a:spcBef>
                <a:spcPts val="0"/>
              </a:spcBef>
              <a:spcAft>
                <a:spcPts val="0"/>
              </a:spcAft>
              <a:buClr>
                <a:schemeClr val="accent1"/>
              </a:buClr>
              <a:buSzPts val="5400"/>
              <a:buNone/>
              <a:defRPr sz="5400">
                <a:solidFill>
                  <a:schemeClr val="accent1"/>
                </a:solidFill>
              </a:defRPr>
            </a:lvl2pPr>
            <a:lvl3pPr lvl="2" algn="l">
              <a:lnSpc>
                <a:spcPct val="100000"/>
              </a:lnSpc>
              <a:spcBef>
                <a:spcPts val="0"/>
              </a:spcBef>
              <a:spcAft>
                <a:spcPts val="0"/>
              </a:spcAft>
              <a:buClr>
                <a:schemeClr val="accent1"/>
              </a:buClr>
              <a:buSzPts val="5400"/>
              <a:buNone/>
              <a:defRPr sz="5400">
                <a:solidFill>
                  <a:schemeClr val="accent1"/>
                </a:solidFill>
              </a:defRPr>
            </a:lvl3pPr>
            <a:lvl4pPr lvl="3" algn="l">
              <a:lnSpc>
                <a:spcPct val="100000"/>
              </a:lnSpc>
              <a:spcBef>
                <a:spcPts val="0"/>
              </a:spcBef>
              <a:spcAft>
                <a:spcPts val="0"/>
              </a:spcAft>
              <a:buClr>
                <a:schemeClr val="accent1"/>
              </a:buClr>
              <a:buSzPts val="5400"/>
              <a:buNone/>
              <a:defRPr sz="5400">
                <a:solidFill>
                  <a:schemeClr val="accent1"/>
                </a:solidFill>
              </a:defRPr>
            </a:lvl4pPr>
            <a:lvl5pPr lvl="4" algn="l">
              <a:lnSpc>
                <a:spcPct val="100000"/>
              </a:lnSpc>
              <a:spcBef>
                <a:spcPts val="0"/>
              </a:spcBef>
              <a:spcAft>
                <a:spcPts val="0"/>
              </a:spcAft>
              <a:buClr>
                <a:schemeClr val="accent1"/>
              </a:buClr>
              <a:buSzPts val="5400"/>
              <a:buNone/>
              <a:defRPr sz="5400">
                <a:solidFill>
                  <a:schemeClr val="accent1"/>
                </a:solidFill>
              </a:defRPr>
            </a:lvl5pPr>
            <a:lvl6pPr lvl="5" algn="l">
              <a:lnSpc>
                <a:spcPct val="100000"/>
              </a:lnSpc>
              <a:spcBef>
                <a:spcPts val="0"/>
              </a:spcBef>
              <a:spcAft>
                <a:spcPts val="0"/>
              </a:spcAft>
              <a:buClr>
                <a:schemeClr val="accent1"/>
              </a:buClr>
              <a:buSzPts val="5400"/>
              <a:buNone/>
              <a:defRPr sz="5400">
                <a:solidFill>
                  <a:schemeClr val="accent1"/>
                </a:solidFill>
              </a:defRPr>
            </a:lvl6pPr>
            <a:lvl7pPr lvl="6" algn="l">
              <a:lnSpc>
                <a:spcPct val="100000"/>
              </a:lnSpc>
              <a:spcBef>
                <a:spcPts val="0"/>
              </a:spcBef>
              <a:spcAft>
                <a:spcPts val="0"/>
              </a:spcAft>
              <a:buClr>
                <a:schemeClr val="accent1"/>
              </a:buClr>
              <a:buSzPts val="5400"/>
              <a:buNone/>
              <a:defRPr sz="5400">
                <a:solidFill>
                  <a:schemeClr val="accent1"/>
                </a:solidFill>
              </a:defRPr>
            </a:lvl7pPr>
            <a:lvl8pPr lvl="7" algn="l">
              <a:lnSpc>
                <a:spcPct val="100000"/>
              </a:lnSpc>
              <a:spcBef>
                <a:spcPts val="0"/>
              </a:spcBef>
              <a:spcAft>
                <a:spcPts val="0"/>
              </a:spcAft>
              <a:buClr>
                <a:schemeClr val="accent1"/>
              </a:buClr>
              <a:buSzPts val="5400"/>
              <a:buNone/>
              <a:defRPr sz="5400">
                <a:solidFill>
                  <a:schemeClr val="accent1"/>
                </a:solidFill>
              </a:defRPr>
            </a:lvl8pPr>
            <a:lvl9pPr lvl="8" algn="l">
              <a:lnSpc>
                <a:spcPct val="100000"/>
              </a:lnSpc>
              <a:spcBef>
                <a:spcPts val="0"/>
              </a:spcBef>
              <a:spcAft>
                <a:spcPts val="0"/>
              </a:spcAft>
              <a:buClr>
                <a:schemeClr val="accent1"/>
              </a:buClr>
              <a:buSzPts val="5400"/>
              <a:buNone/>
              <a:defRPr sz="5400">
                <a:solidFill>
                  <a:schemeClr val="accent1"/>
                </a:solidFill>
              </a:defRPr>
            </a:lvl9pPr>
          </a:lstStyle>
          <a:p>
            <a:endParaRPr/>
          </a:p>
        </p:txBody>
      </p:sp>
      <p:sp>
        <p:nvSpPr>
          <p:cNvPr id="38" name="Google Shape;38;p1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9"/>
        <p:cNvGrpSpPr/>
        <p:nvPr/>
      </p:nvGrpSpPr>
      <p:grpSpPr>
        <a:xfrm>
          <a:off x="0" y="0"/>
          <a:ext cx="0" cy="0"/>
          <a:chOff x="0" y="0"/>
          <a:chExt cx="0" cy="0"/>
        </a:xfrm>
      </p:grpSpPr>
      <p:sp>
        <p:nvSpPr>
          <p:cNvPr id="40" name="Google Shape;40;p13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 name="Google Shape;41;p13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139"/>
          <p:cNvSpPr txBox="1">
            <a:spLocks noGrp="1"/>
          </p:cNvSpPr>
          <p:nvPr>
            <p:ph type="title"/>
          </p:nvPr>
        </p:nvSpPr>
        <p:spPr>
          <a:xfrm>
            <a:off x="265500" y="1382350"/>
            <a:ext cx="4045200" cy="1333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sz="4200">
                <a:solidFill>
                  <a:schemeClr val="lt2"/>
                </a:solidFill>
              </a:defRPr>
            </a:lvl1pPr>
            <a:lvl2pPr lvl="1" algn="ctr">
              <a:lnSpc>
                <a:spcPct val="100000"/>
              </a:lnSpc>
              <a:spcBef>
                <a:spcPts val="0"/>
              </a:spcBef>
              <a:spcAft>
                <a:spcPts val="0"/>
              </a:spcAft>
              <a:buClr>
                <a:schemeClr val="lt2"/>
              </a:buClr>
              <a:buSzPts val="4200"/>
              <a:buNone/>
              <a:defRPr sz="4200">
                <a:solidFill>
                  <a:schemeClr val="lt2"/>
                </a:solidFill>
              </a:defRPr>
            </a:lvl2pPr>
            <a:lvl3pPr lvl="2" algn="ctr">
              <a:lnSpc>
                <a:spcPct val="100000"/>
              </a:lnSpc>
              <a:spcBef>
                <a:spcPts val="0"/>
              </a:spcBef>
              <a:spcAft>
                <a:spcPts val="0"/>
              </a:spcAft>
              <a:buClr>
                <a:schemeClr val="lt2"/>
              </a:buClr>
              <a:buSzPts val="4200"/>
              <a:buNone/>
              <a:defRPr sz="4200">
                <a:solidFill>
                  <a:schemeClr val="lt2"/>
                </a:solidFill>
              </a:defRPr>
            </a:lvl3pPr>
            <a:lvl4pPr lvl="3" algn="ctr">
              <a:lnSpc>
                <a:spcPct val="100000"/>
              </a:lnSpc>
              <a:spcBef>
                <a:spcPts val="0"/>
              </a:spcBef>
              <a:spcAft>
                <a:spcPts val="0"/>
              </a:spcAft>
              <a:buClr>
                <a:schemeClr val="lt2"/>
              </a:buClr>
              <a:buSzPts val="4200"/>
              <a:buNone/>
              <a:defRPr sz="4200">
                <a:solidFill>
                  <a:schemeClr val="lt2"/>
                </a:solidFill>
              </a:defRPr>
            </a:lvl4pPr>
            <a:lvl5pPr lvl="4" algn="ctr">
              <a:lnSpc>
                <a:spcPct val="100000"/>
              </a:lnSpc>
              <a:spcBef>
                <a:spcPts val="0"/>
              </a:spcBef>
              <a:spcAft>
                <a:spcPts val="0"/>
              </a:spcAft>
              <a:buClr>
                <a:schemeClr val="lt2"/>
              </a:buClr>
              <a:buSzPts val="4200"/>
              <a:buNone/>
              <a:defRPr sz="4200">
                <a:solidFill>
                  <a:schemeClr val="lt2"/>
                </a:solidFill>
              </a:defRPr>
            </a:lvl5pPr>
            <a:lvl6pPr lvl="5" algn="ctr">
              <a:lnSpc>
                <a:spcPct val="100000"/>
              </a:lnSpc>
              <a:spcBef>
                <a:spcPts val="0"/>
              </a:spcBef>
              <a:spcAft>
                <a:spcPts val="0"/>
              </a:spcAft>
              <a:buClr>
                <a:schemeClr val="lt2"/>
              </a:buClr>
              <a:buSzPts val="4200"/>
              <a:buNone/>
              <a:defRPr sz="4200">
                <a:solidFill>
                  <a:schemeClr val="lt2"/>
                </a:solidFill>
              </a:defRPr>
            </a:lvl6pPr>
            <a:lvl7pPr lvl="6" algn="ctr">
              <a:lnSpc>
                <a:spcPct val="100000"/>
              </a:lnSpc>
              <a:spcBef>
                <a:spcPts val="0"/>
              </a:spcBef>
              <a:spcAft>
                <a:spcPts val="0"/>
              </a:spcAft>
              <a:buClr>
                <a:schemeClr val="lt2"/>
              </a:buClr>
              <a:buSzPts val="4200"/>
              <a:buNone/>
              <a:defRPr sz="4200">
                <a:solidFill>
                  <a:schemeClr val="lt2"/>
                </a:solidFill>
              </a:defRPr>
            </a:lvl7pPr>
            <a:lvl8pPr lvl="7" algn="ctr">
              <a:lnSpc>
                <a:spcPct val="100000"/>
              </a:lnSpc>
              <a:spcBef>
                <a:spcPts val="0"/>
              </a:spcBef>
              <a:spcAft>
                <a:spcPts val="0"/>
              </a:spcAft>
              <a:buClr>
                <a:schemeClr val="lt2"/>
              </a:buClr>
              <a:buSzPts val="4200"/>
              <a:buNone/>
              <a:defRPr sz="4200">
                <a:solidFill>
                  <a:schemeClr val="lt2"/>
                </a:solidFill>
              </a:defRPr>
            </a:lvl8pPr>
            <a:lvl9pPr lvl="8" algn="ctr">
              <a:lnSpc>
                <a:spcPct val="100000"/>
              </a:lnSpc>
              <a:spcBef>
                <a:spcPts val="0"/>
              </a:spcBef>
              <a:spcAft>
                <a:spcPts val="0"/>
              </a:spcAft>
              <a:buClr>
                <a:schemeClr val="lt2"/>
              </a:buClr>
              <a:buSzPts val="4200"/>
              <a:buNone/>
              <a:defRPr sz="4200">
                <a:solidFill>
                  <a:schemeClr val="lt2"/>
                </a:solidFill>
              </a:defRPr>
            </a:lvl9pPr>
          </a:lstStyle>
          <a:p>
            <a:endParaRPr/>
          </a:p>
        </p:txBody>
      </p:sp>
      <p:sp>
        <p:nvSpPr>
          <p:cNvPr id="43" name="Google Shape;43;p139"/>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13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accent1"/>
              </a:buClr>
              <a:buSzPts val="1800"/>
              <a:buChar char="●"/>
              <a:defRPr>
                <a:solidFill>
                  <a:schemeClr val="accent1"/>
                </a:solidFill>
              </a:defRPr>
            </a:lvl1pPr>
            <a:lvl2pPr marL="914400" lvl="1" indent="-317500" algn="l">
              <a:lnSpc>
                <a:spcPct val="115000"/>
              </a:lnSpc>
              <a:spcBef>
                <a:spcPts val="1600"/>
              </a:spcBef>
              <a:spcAft>
                <a:spcPts val="0"/>
              </a:spcAft>
              <a:buClr>
                <a:schemeClr val="accent1"/>
              </a:buClr>
              <a:buSzPts val="1400"/>
              <a:buChar char="○"/>
              <a:defRPr>
                <a:solidFill>
                  <a:schemeClr val="accent1"/>
                </a:solidFill>
              </a:defRPr>
            </a:lvl2pPr>
            <a:lvl3pPr marL="1371600" lvl="2" indent="-317500" algn="l">
              <a:lnSpc>
                <a:spcPct val="115000"/>
              </a:lnSpc>
              <a:spcBef>
                <a:spcPts val="1600"/>
              </a:spcBef>
              <a:spcAft>
                <a:spcPts val="0"/>
              </a:spcAft>
              <a:buClr>
                <a:schemeClr val="accent1"/>
              </a:buClr>
              <a:buSzPts val="1400"/>
              <a:buChar char="■"/>
              <a:defRPr>
                <a:solidFill>
                  <a:schemeClr val="accent1"/>
                </a:solidFill>
              </a:defRPr>
            </a:lvl3pPr>
            <a:lvl4pPr marL="1828800" lvl="3" indent="-317500" algn="l">
              <a:lnSpc>
                <a:spcPct val="115000"/>
              </a:lnSpc>
              <a:spcBef>
                <a:spcPts val="1600"/>
              </a:spcBef>
              <a:spcAft>
                <a:spcPts val="0"/>
              </a:spcAft>
              <a:buClr>
                <a:schemeClr val="accent1"/>
              </a:buClr>
              <a:buSzPts val="1400"/>
              <a:buChar char="●"/>
              <a:defRPr>
                <a:solidFill>
                  <a:schemeClr val="accent1"/>
                </a:solidFill>
              </a:defRPr>
            </a:lvl4pPr>
            <a:lvl5pPr marL="2286000" lvl="4" indent="-317500" algn="l">
              <a:lnSpc>
                <a:spcPct val="115000"/>
              </a:lnSpc>
              <a:spcBef>
                <a:spcPts val="1600"/>
              </a:spcBef>
              <a:spcAft>
                <a:spcPts val="0"/>
              </a:spcAft>
              <a:buClr>
                <a:schemeClr val="accent1"/>
              </a:buClr>
              <a:buSzPts val="1400"/>
              <a:buChar char="○"/>
              <a:defRPr>
                <a:solidFill>
                  <a:schemeClr val="accent1"/>
                </a:solidFill>
              </a:defRPr>
            </a:lvl5pPr>
            <a:lvl6pPr marL="2743200" lvl="5" indent="-317500" algn="l">
              <a:lnSpc>
                <a:spcPct val="115000"/>
              </a:lnSpc>
              <a:spcBef>
                <a:spcPts val="1600"/>
              </a:spcBef>
              <a:spcAft>
                <a:spcPts val="0"/>
              </a:spcAft>
              <a:buClr>
                <a:schemeClr val="accent1"/>
              </a:buClr>
              <a:buSzPts val="1400"/>
              <a:buChar char="■"/>
              <a:defRPr>
                <a:solidFill>
                  <a:schemeClr val="accent1"/>
                </a:solidFill>
              </a:defRPr>
            </a:lvl6pPr>
            <a:lvl7pPr marL="3200400" lvl="6" indent="-317500" algn="l">
              <a:lnSpc>
                <a:spcPct val="115000"/>
              </a:lnSpc>
              <a:spcBef>
                <a:spcPts val="1600"/>
              </a:spcBef>
              <a:spcAft>
                <a:spcPts val="0"/>
              </a:spcAft>
              <a:buClr>
                <a:schemeClr val="accent1"/>
              </a:buClr>
              <a:buSzPts val="1400"/>
              <a:buChar char="●"/>
              <a:defRPr>
                <a:solidFill>
                  <a:schemeClr val="accent1"/>
                </a:solidFill>
              </a:defRPr>
            </a:lvl7pPr>
            <a:lvl8pPr marL="3657600" lvl="7" indent="-317500" algn="l">
              <a:lnSpc>
                <a:spcPct val="115000"/>
              </a:lnSpc>
              <a:spcBef>
                <a:spcPts val="1600"/>
              </a:spcBef>
              <a:spcAft>
                <a:spcPts val="0"/>
              </a:spcAft>
              <a:buClr>
                <a:schemeClr val="accent1"/>
              </a:buClr>
              <a:buSzPts val="1400"/>
              <a:buChar char="○"/>
              <a:defRPr>
                <a:solidFill>
                  <a:schemeClr val="accent1"/>
                </a:solidFill>
              </a:defRPr>
            </a:lvl8pPr>
            <a:lvl9pPr marL="4114800" lvl="8" indent="-317500" algn="l">
              <a:lnSpc>
                <a:spcPct val="115000"/>
              </a:lnSpc>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1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6"/>
        <p:cNvGrpSpPr/>
        <p:nvPr/>
      </p:nvGrpSpPr>
      <p:grpSpPr>
        <a:xfrm>
          <a:off x="0" y="0"/>
          <a:ext cx="0" cy="0"/>
          <a:chOff x="0" y="0"/>
          <a:chExt cx="0" cy="0"/>
        </a:xfrm>
      </p:grpSpPr>
      <p:sp>
        <p:nvSpPr>
          <p:cNvPr id="47" name="Google Shape;47;p14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p1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dk1"/>
        </a:solidFill>
        <a:effectLst/>
      </p:bgPr>
    </p:bg>
    <p:spTree>
      <p:nvGrpSpPr>
        <p:cNvPr id="1" name="Shape 5"/>
        <p:cNvGrpSpPr/>
        <p:nvPr/>
      </p:nvGrpSpPr>
      <p:grpSpPr>
        <a:xfrm>
          <a:off x="0" y="0"/>
          <a:ext cx="0" cy="0"/>
          <a:chOff x="0" y="0"/>
          <a:chExt cx="0" cy="0"/>
        </a:xfrm>
      </p:grpSpPr>
      <p:sp>
        <p:nvSpPr>
          <p:cNvPr id="6" name="Google Shape;6;p129"/>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endParaRPr/>
          </a:p>
        </p:txBody>
      </p:sp>
      <p:sp>
        <p:nvSpPr>
          <p:cNvPr id="7" name="Google Shape;7;p129"/>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ld Standard TT"/>
              <a:buChar char="●"/>
              <a:defRPr sz="1800" b="0" i="0" u="none" strike="noStrike" cap="none">
                <a:solidFill>
                  <a:schemeClr val="dk1"/>
                </a:solidFill>
                <a:latin typeface="Old Standard TT"/>
                <a:ea typeface="Old Standard TT"/>
                <a:cs typeface="Old Standard TT"/>
                <a:sym typeface="Old Standard TT"/>
              </a:defRPr>
            </a:lvl1pPr>
            <a:lvl2pPr marL="914400" marR="0" lvl="1"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2pPr>
            <a:lvl3pPr marL="1371600" marR="0" lvl="2"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3pPr>
            <a:lvl4pPr marL="1828800" marR="0" lvl="3"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4pPr>
            <a:lvl5pPr marL="2286000" marR="0" lvl="4"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5pPr>
            <a:lvl6pPr marL="2743200" marR="0" lvl="5"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6pPr>
            <a:lvl7pPr marL="3200400" marR="0" lvl="6"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7pPr>
            <a:lvl8pPr marL="3657600" marR="0" lvl="7" indent="-317500" algn="l" rtl="0">
              <a:lnSpc>
                <a:spcPct val="115000"/>
              </a:lnSpc>
              <a:spcBef>
                <a:spcPts val="1600"/>
              </a:spcBef>
              <a:spcAft>
                <a:spcPts val="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8pPr>
            <a:lvl9pPr marL="4114800" marR="0" lvl="8" indent="-317500" algn="l" rtl="0">
              <a:lnSpc>
                <a:spcPct val="115000"/>
              </a:lnSpc>
              <a:spcBef>
                <a:spcPts val="1600"/>
              </a:spcBef>
              <a:spcAft>
                <a:spcPts val="1600"/>
              </a:spcAft>
              <a:buClr>
                <a:schemeClr val="dk1"/>
              </a:buClr>
              <a:buSzPts val="1400"/>
              <a:buFont typeface="Old Standard TT"/>
              <a:buChar char="■"/>
              <a:defRPr sz="1400" b="0" i="0" u="none" strike="noStrike" cap="none">
                <a:solidFill>
                  <a:schemeClr val="dk1"/>
                </a:solidFill>
                <a:latin typeface="Old Standard TT"/>
                <a:ea typeface="Old Standard TT"/>
                <a:cs typeface="Old Standard TT"/>
                <a:sym typeface="Old Standard TT"/>
              </a:defRPr>
            </a:lvl9pPr>
          </a:lstStyle>
          <a:p>
            <a:endParaRPr/>
          </a:p>
        </p:txBody>
      </p:sp>
      <p:sp>
        <p:nvSpPr>
          <p:cNvPr id="8" name="Google Shape;8;p1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8.png"/><Relationship Id="rId5" Type="http://schemas.openxmlformats.org/officeDocument/2006/relationships/image" Target="../media/image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ideo" Target="https://www.youtube.com/embed/pJGWAjOpx7Q?start=170&amp;feature=oembed" TargetMode="Externa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6.png"/><Relationship Id="rId5" Type="http://schemas.openxmlformats.org/officeDocument/2006/relationships/image" Target="../media/image1.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video" Target="https://www.youtube.com/embed/WYP9AGtLvRg?start=331&amp;feature=oembed" TargetMode="External"/><Relationship Id="rId4" Type="http://schemas.openxmlformats.org/officeDocument/2006/relationships/image" Target="../media/image32.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video" Target="https://www.youtube.com/embed/H8zD1RVbSRE?start=152&amp;feature=oembed" TargetMode="External"/><Relationship Id="rId4" Type="http://schemas.openxmlformats.org/officeDocument/2006/relationships/image" Target="../media/image45.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png"/><Relationship Id="rId5" Type="http://schemas.openxmlformats.org/officeDocument/2006/relationships/image" Target="../media/image52.png"/><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
          <p:cNvSpPr txBox="1">
            <a:spLocks noGrp="1"/>
          </p:cNvSpPr>
          <p:nvPr>
            <p:ph type="ctr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200"/>
              <a:buNone/>
            </a:pPr>
            <a:r>
              <a:rPr lang="en-US" dirty="0"/>
              <a:t>Quiz Dubai - November 2021</a:t>
            </a:r>
            <a:endParaRPr dirty="0"/>
          </a:p>
        </p:txBody>
      </p:sp>
      <p:sp>
        <p:nvSpPr>
          <p:cNvPr id="60" name="Google Shape;60;p1"/>
          <p:cNvSpPr txBox="1">
            <a:spLocks noGrp="1"/>
          </p:cNvSpPr>
          <p:nvPr>
            <p:ph type="subTitle" idx="1"/>
          </p:nvPr>
        </p:nvSpPr>
        <p:spPr>
          <a:xfrm>
            <a:off x="512700" y="3840639"/>
            <a:ext cx="8118600" cy="78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048bf79123_0_99"/>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500"/>
              <a:buNone/>
            </a:pPr>
            <a:r>
              <a:rPr lang="en-US" sz="1900" dirty="0"/>
              <a:t>In the mid 1600s, during the early Edo Period in Japan, impoverished </a:t>
            </a:r>
            <a:br>
              <a:rPr lang="en-US" sz="1900" dirty="0"/>
            </a:br>
            <a:r>
              <a:rPr lang="en-US" sz="1900" dirty="0"/>
              <a:t>peasants registered their grievances against feudal lords (</a:t>
            </a:r>
            <a:r>
              <a:rPr lang="en-US" sz="1900" i="1" dirty="0"/>
              <a:t>daimyo)</a:t>
            </a:r>
            <a:r>
              <a:rPr lang="en-US" sz="1900" dirty="0"/>
              <a:t> by signing ‘umbrella-style joint covenants’. There were two reasons for this. One was to express their unity. </a:t>
            </a:r>
            <a:r>
              <a:rPr lang="en-US" sz="1900" u="sng" dirty="0">
                <a:solidFill>
                  <a:schemeClr val="accent3"/>
                </a:solidFill>
              </a:rPr>
              <a:t>What was the second reason? (5)</a:t>
            </a:r>
            <a:endParaRPr sz="1900" u="sng" dirty="0">
              <a:solidFill>
                <a:schemeClr val="accent3"/>
              </a:solidFill>
            </a:endParaRPr>
          </a:p>
          <a:p>
            <a:pPr marL="0" lvl="0" indent="0" algn="l" rtl="0">
              <a:lnSpc>
                <a:spcPct val="115000"/>
              </a:lnSpc>
              <a:spcBef>
                <a:spcPts val="0"/>
              </a:spcBef>
              <a:spcAft>
                <a:spcPts val="0"/>
              </a:spcAft>
              <a:buSzPts val="2500"/>
              <a:buNone/>
            </a:pPr>
            <a:endParaRPr sz="1900" u="sng" dirty="0">
              <a:solidFill>
                <a:schemeClr val="accent3"/>
              </a:solidFill>
            </a:endParaRPr>
          </a:p>
          <a:p>
            <a:pPr marL="0" lvl="0" indent="0" algn="l" rtl="0">
              <a:lnSpc>
                <a:spcPct val="115000"/>
              </a:lnSpc>
              <a:spcBef>
                <a:spcPts val="0"/>
              </a:spcBef>
              <a:spcAft>
                <a:spcPts val="0"/>
              </a:spcAft>
              <a:buSzPts val="1100"/>
              <a:buNone/>
            </a:pPr>
            <a:r>
              <a:rPr lang="en-US" sz="1900" dirty="0"/>
              <a:t>Around the same time, Portuguese missionaries began </a:t>
            </a:r>
            <a:br>
              <a:rPr lang="en-US" sz="1900" dirty="0"/>
            </a:br>
            <a:r>
              <a:rPr lang="en-US" sz="1900" dirty="0"/>
              <a:t>arriving in Nagasaki. They brought a dish called </a:t>
            </a:r>
            <a:br>
              <a:rPr lang="en-US" sz="1900" dirty="0"/>
            </a:br>
            <a:r>
              <a:rPr lang="en-US" sz="1900" i="1" dirty="0" err="1"/>
              <a:t>peixinhos</a:t>
            </a:r>
            <a:r>
              <a:rPr lang="en-US" sz="1900" i="1" dirty="0"/>
              <a:t> da </a:t>
            </a:r>
            <a:r>
              <a:rPr lang="en-US" sz="1900" i="1" dirty="0" err="1"/>
              <a:t>horta</a:t>
            </a:r>
            <a:r>
              <a:rPr lang="en-US" sz="1900" dirty="0"/>
              <a:t>, meaning ‘little fish of the garden’, </a:t>
            </a:r>
            <a:br>
              <a:rPr lang="en-US" sz="1900" dirty="0"/>
            </a:br>
            <a:r>
              <a:rPr lang="en-US" sz="1900" dirty="0"/>
              <a:t>comprising battered and  fried green beans. This was </a:t>
            </a:r>
            <a:br>
              <a:rPr lang="en-US" sz="1900" dirty="0"/>
            </a:br>
            <a:r>
              <a:rPr lang="en-US" sz="1900" dirty="0"/>
              <a:t>usually eaten by poor people, who often could not afford meat, but it proved a convenient meal for these missionaries during a certain ‘time’ of the year. The Japanese then innovated on this dish and gave it a new name. </a:t>
            </a:r>
            <a:r>
              <a:rPr lang="en-US" sz="1900" u="sng" dirty="0">
                <a:solidFill>
                  <a:schemeClr val="accent3"/>
                </a:solidFill>
              </a:rPr>
              <a:t>How do we know this dish today, and what was the ‘time’ of year? (5)</a:t>
            </a:r>
            <a:r>
              <a:rPr lang="en-US" sz="1900" dirty="0">
                <a:solidFill>
                  <a:schemeClr val="accent3"/>
                </a:solidFill>
              </a:rPr>
              <a:t> </a:t>
            </a:r>
            <a:r>
              <a:rPr lang="en-US" sz="1900" dirty="0"/>
              <a:t> </a:t>
            </a:r>
            <a:endParaRPr sz="1900" u="sng" dirty="0">
              <a:solidFill>
                <a:schemeClr val="accent3"/>
              </a:solidFill>
            </a:endParaRPr>
          </a:p>
        </p:txBody>
      </p:sp>
      <p:sp>
        <p:nvSpPr>
          <p:cNvPr id="119" name="Google Shape;119;g1048bf79123_0_99"/>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a:t>
            </a:r>
            <a:endParaRPr sz="2000" b="1" i="0" u="none" strike="noStrike" cap="none">
              <a:solidFill>
                <a:schemeClr val="lt1"/>
              </a:solidFill>
              <a:latin typeface="Old Standard TT"/>
              <a:ea typeface="Old Standard TT"/>
              <a:cs typeface="Old Standard TT"/>
              <a:sym typeface="Old Standard TT"/>
            </a:endParaRPr>
          </a:p>
        </p:txBody>
      </p:sp>
      <p:pic>
        <p:nvPicPr>
          <p:cNvPr id="4" name="Google Shape;113;g1048bf79123_0_94">
            <a:extLst>
              <a:ext uri="{FF2B5EF4-FFF2-40B4-BE49-F238E27FC236}">
                <a16:creationId xmlns:a16="http://schemas.microsoft.com/office/drawing/2014/main" id="{46F96398-6280-42E7-A0F8-02F2214EABE7}"/>
              </a:ext>
            </a:extLst>
          </p:cNvPr>
          <p:cNvPicPr preferRelativeResize="0"/>
          <p:nvPr/>
        </p:nvPicPr>
        <p:blipFill>
          <a:blip r:embed="rId5">
            <a:alphaModFix/>
          </a:blip>
          <a:stretch>
            <a:fillRect/>
          </a:stretch>
        </p:blipFill>
        <p:spPr>
          <a:xfrm>
            <a:off x="6217306" y="1575253"/>
            <a:ext cx="2614087" cy="1910897"/>
          </a:xfrm>
          <a:prstGeom prst="rect">
            <a:avLst/>
          </a:prstGeom>
          <a:noFill/>
          <a:ln>
            <a:noFill/>
          </a:ln>
        </p:spPr>
      </p:pic>
      <p:pic>
        <p:nvPicPr>
          <p:cNvPr id="5" name="Countdown - 1941">
            <a:hlinkClick r:id="" action="ppaction://media"/>
            <a:extLst>
              <a:ext uri="{FF2B5EF4-FFF2-40B4-BE49-F238E27FC236}">
                <a16:creationId xmlns:a16="http://schemas.microsoft.com/office/drawing/2014/main" id="{559DF6CF-1799-425E-BE8D-438C2EC45AF9}"/>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6"/>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gcf8bd91867_3_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791" name="Google Shape;791;gcf8bd91867_3_5"/>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cf8bd91867_3_10"/>
          <p:cNvSpPr txBox="1">
            <a:spLocks noGrp="1"/>
          </p:cNvSpPr>
          <p:nvPr>
            <p:ph type="title"/>
          </p:nvPr>
        </p:nvSpPr>
        <p:spPr>
          <a:xfrm>
            <a:off x="311700" y="445025"/>
            <a:ext cx="84072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The </a:t>
            </a:r>
            <a:r>
              <a:rPr lang="en-US" i="1"/>
              <a:t>hornillero </a:t>
            </a:r>
            <a:r>
              <a:rPr lang="en-US"/>
              <a:t>was responsible for designing methods to diffuse the smoke that was emitted when cooking on portable gas stoves, so the Army could not track the movements of the FARC from the skies. Large trees diffused the smoke naturally.</a:t>
            </a:r>
            <a:endParaRPr/>
          </a:p>
        </p:txBody>
      </p:sp>
      <p:sp>
        <p:nvSpPr>
          <p:cNvPr id="797" name="Google Shape;797;gcf8bd91867_3_1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3</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g104603f354f_0_259"/>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g104603f354f_0_25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4" name="Google Shape;804;g104603f354f_0_259"/>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24</a:t>
            </a:r>
            <a:endParaRPr sz="2000" b="1" i="0" u="none" strike="noStrike" cap="none">
              <a:solidFill>
                <a:schemeClr val="lt1"/>
              </a:solidFill>
              <a:latin typeface="Old Standard TT"/>
              <a:ea typeface="Old Standard TT"/>
              <a:cs typeface="Old Standard TT"/>
              <a:sym typeface="Old Standard TT"/>
            </a:endParaRPr>
          </a:p>
        </p:txBody>
      </p:sp>
      <p:pic>
        <p:nvPicPr>
          <p:cNvPr id="805" name="Google Shape;805;g104603f354f_0_259"/>
          <p:cNvPicPr preferRelativeResize="0"/>
          <p:nvPr/>
        </p:nvPicPr>
        <p:blipFill>
          <a:blip r:embed="rId3">
            <a:alphaModFix/>
          </a:blip>
          <a:stretch>
            <a:fillRect/>
          </a:stretch>
        </p:blipFill>
        <p:spPr>
          <a:xfrm>
            <a:off x="1426525" y="241100"/>
            <a:ext cx="3255926" cy="4274575"/>
          </a:xfrm>
          <a:prstGeom prst="rect">
            <a:avLst/>
          </a:prstGeom>
          <a:noFill/>
          <a:ln>
            <a:noFill/>
          </a:ln>
        </p:spPr>
      </p:pic>
      <p:pic>
        <p:nvPicPr>
          <p:cNvPr id="806" name="Google Shape;806;g104603f354f_0_259"/>
          <p:cNvPicPr preferRelativeResize="0"/>
          <p:nvPr/>
        </p:nvPicPr>
        <p:blipFill>
          <a:blip r:embed="rId4">
            <a:alphaModFix/>
          </a:blip>
          <a:stretch>
            <a:fillRect/>
          </a:stretch>
        </p:blipFill>
        <p:spPr>
          <a:xfrm>
            <a:off x="5038727" y="542475"/>
            <a:ext cx="3838601" cy="3467549"/>
          </a:xfrm>
          <a:prstGeom prst="rect">
            <a:avLst/>
          </a:prstGeom>
          <a:noFill/>
          <a:ln>
            <a:noFill/>
          </a:ln>
        </p:spPr>
      </p:pic>
      <p:sp>
        <p:nvSpPr>
          <p:cNvPr id="807" name="Google Shape;807;g104603f354f_0_259"/>
          <p:cNvSpPr txBox="1"/>
          <p:nvPr/>
        </p:nvSpPr>
        <p:spPr>
          <a:xfrm>
            <a:off x="411875" y="4560850"/>
            <a:ext cx="846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chemeClr val="lt1"/>
                </a:solidFill>
                <a:latin typeface="Old Standard TT"/>
                <a:ea typeface="Old Standard TT"/>
                <a:cs typeface="Old Standard TT"/>
                <a:sym typeface="Old Standard TT"/>
              </a:rPr>
              <a:t>Cafe Terrace at Night </a:t>
            </a:r>
            <a:r>
              <a:rPr lang="en-US">
                <a:solidFill>
                  <a:schemeClr val="lt1"/>
                </a:solidFill>
                <a:latin typeface="Old Standard TT"/>
                <a:ea typeface="Old Standard TT"/>
                <a:cs typeface="Old Standard TT"/>
                <a:sym typeface="Old Standard TT"/>
              </a:rPr>
              <a:t>(sketch - L, and final painting - R), Vincent Van Gogh</a:t>
            </a: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g104603f354f_0_268"/>
          <p:cNvSpPr txBox="1">
            <a:spLocks noGrp="1"/>
          </p:cNvSpPr>
          <p:nvPr>
            <p:ph type="title"/>
          </p:nvPr>
        </p:nvSpPr>
        <p:spPr>
          <a:xfrm>
            <a:off x="311700" y="3688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i="1">
                <a:solidFill>
                  <a:srgbClr val="FFFFFF"/>
                </a:solidFill>
              </a:rPr>
              <a:t>Cafe Terrace at Night</a:t>
            </a:r>
            <a:r>
              <a:rPr lang="en-US" sz="2000">
                <a:solidFill>
                  <a:srgbClr val="FFFFFF"/>
                </a:solidFill>
              </a:rPr>
              <a:t> was one of Vincent Van Gogh’s paintings from his time in Arles in the 1880s. A comparison between the sketch and the painting reveals changes Van Gogh made to the work, notably (i) the addition of a dark figure at the doorway at the edge of the painting; and (ii) a reworking of the number of diners at the cafe and their positions.</a:t>
            </a:r>
            <a:endParaRPr sz="2000">
              <a:solidFill>
                <a:srgbClr val="FFFFFF"/>
              </a:solidFill>
            </a:endParaRPr>
          </a:p>
          <a:p>
            <a:pPr marL="0" lvl="0" indent="0" algn="l" rtl="0">
              <a:lnSpc>
                <a:spcPct val="115000"/>
              </a:lnSpc>
              <a:spcBef>
                <a:spcPts val="0"/>
              </a:spcBef>
              <a:spcAft>
                <a:spcPts val="0"/>
              </a:spcAft>
              <a:buNone/>
            </a:pPr>
            <a:endParaRPr sz="2000">
              <a:solidFill>
                <a:srgbClr val="FFFFFF"/>
              </a:solidFill>
            </a:endParaRPr>
          </a:p>
          <a:p>
            <a:pPr marL="0" lvl="0" indent="0" algn="l" rtl="0">
              <a:lnSpc>
                <a:spcPct val="115000"/>
              </a:lnSpc>
              <a:spcBef>
                <a:spcPts val="0"/>
              </a:spcBef>
              <a:spcAft>
                <a:spcPts val="0"/>
              </a:spcAft>
              <a:buNone/>
            </a:pPr>
            <a:r>
              <a:rPr lang="en-US" sz="2000">
                <a:solidFill>
                  <a:srgbClr val="FFFFFF"/>
                </a:solidFill>
              </a:rPr>
              <a:t>Art historians have argued these changes were intended as a tribute by Van Gogh to another painter (imitation being the sincerest form of flattery). This symbolism would also tie with Van Gogh’s own spiritual re-awakening detailed in correspondence with his brother Theo.</a:t>
            </a:r>
            <a:endParaRPr sz="2000">
              <a:solidFill>
                <a:srgbClr val="FFFFFF"/>
              </a:solidFill>
            </a:endParaRPr>
          </a:p>
          <a:p>
            <a:pPr marL="0" lvl="0" indent="0" algn="l" rtl="0">
              <a:lnSpc>
                <a:spcPct val="115000"/>
              </a:lnSpc>
              <a:spcBef>
                <a:spcPts val="0"/>
              </a:spcBef>
              <a:spcAft>
                <a:spcPts val="0"/>
              </a:spcAft>
              <a:buNone/>
            </a:pPr>
            <a:endParaRPr sz="2000">
              <a:solidFill>
                <a:srgbClr val="FFFFFF"/>
              </a:solidFill>
            </a:endParaRPr>
          </a:p>
          <a:p>
            <a:pPr marL="0" lvl="0" indent="0" algn="l" rtl="0">
              <a:lnSpc>
                <a:spcPct val="115000"/>
              </a:lnSpc>
              <a:spcBef>
                <a:spcPts val="0"/>
              </a:spcBef>
              <a:spcAft>
                <a:spcPts val="0"/>
              </a:spcAft>
              <a:buNone/>
            </a:pPr>
            <a:r>
              <a:rPr lang="en-US" sz="2000" u="sng">
                <a:solidFill>
                  <a:srgbClr val="FB8C00"/>
                </a:solidFill>
              </a:rPr>
              <a:t>Who is the other painter, and how does Van Gogh pay them a tribute? (10)</a:t>
            </a:r>
            <a:endParaRPr sz="2000" u="sng">
              <a:solidFill>
                <a:srgbClr val="FB8C00"/>
              </a:solidFill>
            </a:endParaRPr>
          </a:p>
        </p:txBody>
      </p:sp>
      <p:sp>
        <p:nvSpPr>
          <p:cNvPr id="813" name="Google Shape;813;g104603f354f_0_268"/>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24</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104603f354f_0_27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819" name="Google Shape;819;g104603f354f_0_273"/>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24</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g104603f354f_0_278"/>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24</a:t>
            </a:r>
            <a:endParaRPr sz="2000" b="1" i="0" u="none" strike="noStrike" cap="none">
              <a:solidFill>
                <a:schemeClr val="lt1"/>
              </a:solidFill>
              <a:latin typeface="Old Standard TT"/>
              <a:ea typeface="Old Standard TT"/>
              <a:cs typeface="Old Standard TT"/>
              <a:sym typeface="Old Standard TT"/>
            </a:endParaRPr>
          </a:p>
        </p:txBody>
      </p:sp>
      <p:pic>
        <p:nvPicPr>
          <p:cNvPr id="825" name="Google Shape;825;g104603f354f_0_278"/>
          <p:cNvPicPr preferRelativeResize="0"/>
          <p:nvPr/>
        </p:nvPicPr>
        <p:blipFill>
          <a:blip r:embed="rId3">
            <a:alphaModFix/>
          </a:blip>
          <a:stretch>
            <a:fillRect/>
          </a:stretch>
        </p:blipFill>
        <p:spPr>
          <a:xfrm>
            <a:off x="224000" y="552525"/>
            <a:ext cx="3949224" cy="3405550"/>
          </a:xfrm>
          <a:prstGeom prst="rect">
            <a:avLst/>
          </a:prstGeom>
          <a:noFill/>
          <a:ln>
            <a:noFill/>
          </a:ln>
        </p:spPr>
      </p:pic>
      <p:pic>
        <p:nvPicPr>
          <p:cNvPr id="826" name="Google Shape;826;g104603f354f_0_278"/>
          <p:cNvPicPr preferRelativeResize="0"/>
          <p:nvPr/>
        </p:nvPicPr>
        <p:blipFill>
          <a:blip r:embed="rId4">
            <a:alphaModFix/>
          </a:blip>
          <a:stretch>
            <a:fillRect/>
          </a:stretch>
        </p:blipFill>
        <p:spPr>
          <a:xfrm>
            <a:off x="4305549" y="1036313"/>
            <a:ext cx="4665975" cy="24379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1048bf79123_0_104"/>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125" name="Google Shape;125;g1048bf79123_0_104"/>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48bf79123_0_109"/>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Since everyone had signed in a circle, the feudal lords </a:t>
            </a:r>
            <a:r>
              <a:rPr lang="en-US" sz="2000">
                <a:solidFill>
                  <a:srgbClr val="FB8C00"/>
                </a:solidFill>
              </a:rPr>
              <a:t>could not identify the leaders </a:t>
            </a:r>
            <a:r>
              <a:rPr lang="en-US" sz="2000"/>
              <a:t>of the movement.</a:t>
            </a:r>
            <a:endParaRPr sz="2000"/>
          </a:p>
          <a:p>
            <a:pPr marL="0" lvl="0" indent="0" algn="l" rtl="0">
              <a:lnSpc>
                <a:spcPct val="115000"/>
              </a:lnSpc>
              <a:spcBef>
                <a:spcPts val="1600"/>
              </a:spcBef>
              <a:spcAft>
                <a:spcPts val="0"/>
              </a:spcAft>
              <a:buSzPts val="2500"/>
              <a:buNone/>
            </a:pPr>
            <a:r>
              <a:rPr lang="en-US" sz="2000"/>
              <a:t>This dish became </a:t>
            </a:r>
            <a:r>
              <a:rPr lang="en-US" sz="2000">
                <a:solidFill>
                  <a:srgbClr val="FB8C00"/>
                </a:solidFill>
              </a:rPr>
              <a:t>tempura</a:t>
            </a:r>
            <a:r>
              <a:rPr lang="en-US" sz="2000"/>
              <a:t>. During </a:t>
            </a:r>
            <a:r>
              <a:rPr lang="en-US" sz="2000">
                <a:solidFill>
                  <a:srgbClr val="FB8C00"/>
                </a:solidFill>
              </a:rPr>
              <a:t>Lent</a:t>
            </a:r>
            <a:r>
              <a:rPr lang="en-US" sz="2000"/>
              <a:t>, the missionaries had to abstain from meat, so they often ate this dish. Tempura likely gets its name from the Portuguese term for the Ember Days of Lent, </a:t>
            </a:r>
            <a:r>
              <a:rPr lang="en-US" sz="2000" i="1"/>
              <a:t>Tempora</a:t>
            </a:r>
            <a:r>
              <a:rPr lang="en-US" sz="2000"/>
              <a:t>, which in turn likely comes from the Latin term </a:t>
            </a:r>
            <a:r>
              <a:rPr lang="en-US" sz="2000" i="1"/>
              <a:t>ad tempora quadragesima</a:t>
            </a:r>
            <a:r>
              <a:rPr lang="en-US" sz="2000"/>
              <a:t>. All, of course, referring to ‘time’.</a:t>
            </a:r>
            <a:endParaRPr sz="2000"/>
          </a:p>
          <a:p>
            <a:pPr marL="0" lvl="0" indent="0" algn="l" rtl="0">
              <a:lnSpc>
                <a:spcPct val="115000"/>
              </a:lnSpc>
              <a:spcBef>
                <a:spcPts val="1600"/>
              </a:spcBef>
              <a:spcAft>
                <a:spcPts val="0"/>
              </a:spcAft>
              <a:buSzPts val="2500"/>
              <a:buNone/>
            </a:pPr>
            <a:endParaRPr sz="2000"/>
          </a:p>
        </p:txBody>
      </p:sp>
      <p:sp>
        <p:nvSpPr>
          <p:cNvPr id="131" name="Google Shape;131;g1048bf79123_0_109"/>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048bf79123_0_114"/>
          <p:cNvSpPr txBox="1">
            <a:spLocks noGrp="1"/>
          </p:cNvSpPr>
          <p:nvPr>
            <p:ph type="title"/>
          </p:nvPr>
        </p:nvSpPr>
        <p:spPr>
          <a:xfrm>
            <a:off x="311700" y="445025"/>
            <a:ext cx="55251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500"/>
              <a:buNone/>
            </a:pPr>
            <a:r>
              <a:rPr lang="en-US" sz="2000"/>
              <a:t>To aid surgeons on the WWI front lines, X, on hiatus from their day job, invented a mobile, electricity-based solution by fitting cars with dynamos. To provide skilled operators, X trained recruits on the physics of electricity and on human anatomy. </a:t>
            </a:r>
            <a:r>
              <a:rPr lang="en-US" sz="2000" u="sng">
                <a:solidFill>
                  <a:schemeClr val="accent3"/>
                </a:solidFill>
              </a:rPr>
              <a:t>ID X and the invention? (5)</a:t>
            </a:r>
            <a:r>
              <a:rPr lang="en-US" sz="2000" u="sng"/>
              <a:t> </a:t>
            </a:r>
            <a:endParaRPr sz="2000" u="sng"/>
          </a:p>
          <a:p>
            <a:pPr marL="0" lvl="0" indent="0" algn="l" rtl="0">
              <a:lnSpc>
                <a:spcPct val="115000"/>
              </a:lnSpc>
              <a:spcBef>
                <a:spcPts val="0"/>
              </a:spcBef>
              <a:spcAft>
                <a:spcPts val="0"/>
              </a:spcAft>
              <a:buSzPts val="2500"/>
              <a:buNone/>
            </a:pPr>
            <a:endParaRPr sz="2000"/>
          </a:p>
          <a:p>
            <a:pPr marL="0" lvl="0" indent="0" algn="l" rtl="0">
              <a:lnSpc>
                <a:spcPct val="115000"/>
              </a:lnSpc>
              <a:spcBef>
                <a:spcPts val="0"/>
              </a:spcBef>
              <a:spcAft>
                <a:spcPts val="0"/>
              </a:spcAft>
              <a:buSzPts val="2500"/>
              <a:buNone/>
            </a:pPr>
            <a:r>
              <a:rPr lang="en-US" sz="2000"/>
              <a:t>X wrote about health risks from operating this invention. Researchers have relied on these writings and related evidence to push back on a popular but apocryphal theory on X’s own health. </a:t>
            </a:r>
            <a:r>
              <a:rPr lang="en-US" sz="2000" u="sng">
                <a:solidFill>
                  <a:schemeClr val="accent3"/>
                </a:solidFill>
              </a:rPr>
              <a:t>What theory? (5)</a:t>
            </a:r>
            <a:r>
              <a:rPr lang="en-US" sz="2000" b="1" u="sng"/>
              <a:t> </a:t>
            </a:r>
            <a:endParaRPr sz="2000" b="1" u="sng"/>
          </a:p>
          <a:p>
            <a:pPr marL="0" lvl="0" indent="0" algn="l" rtl="0">
              <a:lnSpc>
                <a:spcPct val="115000"/>
              </a:lnSpc>
              <a:spcBef>
                <a:spcPts val="0"/>
              </a:spcBef>
              <a:spcAft>
                <a:spcPts val="0"/>
              </a:spcAft>
              <a:buSzPts val="2500"/>
              <a:buNone/>
            </a:pPr>
            <a:endParaRPr sz="2000"/>
          </a:p>
        </p:txBody>
      </p:sp>
      <p:sp>
        <p:nvSpPr>
          <p:cNvPr id="137" name="Google Shape;137;g1048bf79123_0_114"/>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3</a:t>
            </a:r>
            <a:endParaRPr sz="2000" b="1" i="0" u="none" strike="noStrike" cap="none">
              <a:solidFill>
                <a:schemeClr val="lt1"/>
              </a:solidFill>
              <a:latin typeface="Old Standard TT"/>
              <a:ea typeface="Old Standard TT"/>
              <a:cs typeface="Old Standard TT"/>
              <a:sym typeface="Old Standard TT"/>
            </a:endParaRPr>
          </a:p>
        </p:txBody>
      </p:sp>
      <p:pic>
        <p:nvPicPr>
          <p:cNvPr id="138" name="Google Shape;138;g1048bf79123_0_114"/>
          <p:cNvPicPr preferRelativeResize="0"/>
          <p:nvPr/>
        </p:nvPicPr>
        <p:blipFill>
          <a:blip r:embed="rId5">
            <a:alphaModFix/>
          </a:blip>
          <a:stretch>
            <a:fillRect/>
          </a:stretch>
        </p:blipFill>
        <p:spPr>
          <a:xfrm>
            <a:off x="5986326" y="1384724"/>
            <a:ext cx="2937800" cy="2191601"/>
          </a:xfrm>
          <a:prstGeom prst="rect">
            <a:avLst/>
          </a:prstGeom>
          <a:noFill/>
          <a:ln>
            <a:noFill/>
          </a:ln>
        </p:spPr>
      </p:pic>
      <p:sp>
        <p:nvSpPr>
          <p:cNvPr id="139" name="Google Shape;139;g1048bf79123_0_114"/>
          <p:cNvSpPr/>
          <p:nvPr/>
        </p:nvSpPr>
        <p:spPr>
          <a:xfrm>
            <a:off x="7494250" y="2129725"/>
            <a:ext cx="452100" cy="1509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Countdown - 1941">
            <a:hlinkClick r:id="" action="ppaction://media"/>
            <a:extLst>
              <a:ext uri="{FF2B5EF4-FFF2-40B4-BE49-F238E27FC236}">
                <a16:creationId xmlns:a16="http://schemas.microsoft.com/office/drawing/2014/main" id="{3E468CBA-8B05-4572-86C7-E1AC39A6D8E0}"/>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6"/>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1048bf79123_0_12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145" name="Google Shape;145;g1048bf79123_0_121"/>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3</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048bf79123_0_126"/>
          <p:cNvSpPr txBox="1">
            <a:spLocks noGrp="1"/>
          </p:cNvSpPr>
          <p:nvPr>
            <p:ph type="title"/>
          </p:nvPr>
        </p:nvSpPr>
        <p:spPr>
          <a:xfrm>
            <a:off x="311700" y="445025"/>
            <a:ext cx="44025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X = </a:t>
            </a:r>
            <a:r>
              <a:rPr lang="en-US" sz="2000">
                <a:solidFill>
                  <a:srgbClr val="FB8C00"/>
                </a:solidFill>
              </a:rPr>
              <a:t>Marie Curie</a:t>
            </a:r>
            <a:r>
              <a:rPr lang="en-US" sz="2000"/>
              <a:t>, and the invention is the </a:t>
            </a:r>
            <a:r>
              <a:rPr lang="en-US" sz="2000">
                <a:solidFill>
                  <a:srgbClr val="FB8C00"/>
                </a:solidFill>
              </a:rPr>
              <a:t>mobile X-ray unit</a:t>
            </a:r>
            <a:r>
              <a:rPr lang="en-US" sz="2000"/>
              <a:t>.</a:t>
            </a:r>
            <a:endParaRPr sz="2000"/>
          </a:p>
          <a:p>
            <a:pPr marL="0" lvl="0" indent="0" algn="l" rtl="0">
              <a:lnSpc>
                <a:spcPct val="115000"/>
              </a:lnSpc>
              <a:spcBef>
                <a:spcPts val="1600"/>
              </a:spcBef>
              <a:spcAft>
                <a:spcPts val="0"/>
              </a:spcAft>
              <a:buSzPts val="2500"/>
              <a:buNone/>
            </a:pPr>
            <a:r>
              <a:rPr lang="en-US" sz="2000"/>
              <a:t>The theory is that Marie Curie suffered radiation poisoning, and eventually died, because of having ingested/had prolonged </a:t>
            </a:r>
            <a:r>
              <a:rPr lang="en-US" sz="2000">
                <a:solidFill>
                  <a:srgbClr val="FB8C00"/>
                </a:solidFill>
              </a:rPr>
              <a:t>exposure to radium</a:t>
            </a:r>
            <a:r>
              <a:rPr lang="en-US" sz="2000"/>
              <a:t>. It is more likely her illness was brought on by constant exposure to X-rays, as she herself noted in her private diaries. A sampling</a:t>
            </a:r>
            <a:br>
              <a:rPr lang="en-US" sz="2000"/>
            </a:br>
            <a:r>
              <a:rPr lang="en-US" sz="2000"/>
              <a:t>of her body in 1995 showed it free of radium.</a:t>
            </a:r>
            <a:endParaRPr sz="2000"/>
          </a:p>
        </p:txBody>
      </p:sp>
      <p:sp>
        <p:nvSpPr>
          <p:cNvPr id="151" name="Google Shape;151;g1048bf79123_0_12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3</a:t>
            </a:r>
            <a:endParaRPr sz="2000" b="1" i="0" u="none" strike="noStrike" cap="none">
              <a:solidFill>
                <a:schemeClr val="lt1"/>
              </a:solidFill>
              <a:latin typeface="Old Standard TT"/>
              <a:ea typeface="Old Standard TT"/>
              <a:cs typeface="Old Standard TT"/>
              <a:sym typeface="Old Standard TT"/>
            </a:endParaRPr>
          </a:p>
        </p:txBody>
      </p:sp>
      <p:pic>
        <p:nvPicPr>
          <p:cNvPr id="152" name="Google Shape;152;g1048bf79123_0_126"/>
          <p:cNvPicPr preferRelativeResize="0"/>
          <p:nvPr/>
        </p:nvPicPr>
        <p:blipFill>
          <a:blip r:embed="rId3">
            <a:alphaModFix/>
          </a:blip>
          <a:stretch>
            <a:fillRect/>
          </a:stretch>
        </p:blipFill>
        <p:spPr>
          <a:xfrm>
            <a:off x="5154550" y="72759"/>
            <a:ext cx="3069275" cy="2768466"/>
          </a:xfrm>
          <a:prstGeom prst="rect">
            <a:avLst/>
          </a:prstGeom>
          <a:noFill/>
          <a:ln>
            <a:noFill/>
          </a:ln>
        </p:spPr>
      </p:pic>
      <p:pic>
        <p:nvPicPr>
          <p:cNvPr id="153" name="Google Shape;153;g1048bf79123_0_126"/>
          <p:cNvPicPr preferRelativeResize="0"/>
          <p:nvPr/>
        </p:nvPicPr>
        <p:blipFill>
          <a:blip r:embed="rId4">
            <a:alphaModFix/>
          </a:blip>
          <a:stretch>
            <a:fillRect/>
          </a:stretch>
        </p:blipFill>
        <p:spPr>
          <a:xfrm>
            <a:off x="5154550" y="2912750"/>
            <a:ext cx="3069275" cy="2050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1048bf79123_0_13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Kharai camels are a breed found primarily in the Kutch region. Kharai comes from the local word for saline, a reference to their diet of mangrove and other saline-loving plants, found on the forested islands along the Arabian Sea coast. To feed themselves, Kharai camels exhibit a behavior unique among camels. </a:t>
            </a:r>
            <a:r>
              <a:rPr lang="en-US" sz="2000" u="sng">
                <a:solidFill>
                  <a:schemeClr val="accent3"/>
                </a:solidFill>
              </a:rPr>
              <a:t>What behaviour? (5)</a:t>
            </a:r>
            <a:endParaRPr sz="2000" u="sng">
              <a:solidFill>
                <a:schemeClr val="accent3"/>
              </a:solidFill>
            </a:endParaRPr>
          </a:p>
          <a:p>
            <a:pPr marL="0" lvl="0" indent="0" algn="l" rtl="0">
              <a:lnSpc>
                <a:spcPct val="115000"/>
              </a:lnSpc>
              <a:spcBef>
                <a:spcPts val="1600"/>
              </a:spcBef>
              <a:spcAft>
                <a:spcPts val="0"/>
              </a:spcAft>
              <a:buSzPts val="2500"/>
              <a:buNone/>
            </a:pPr>
            <a:r>
              <a:rPr lang="en-US" sz="2000"/>
              <a:t>The Jat community in Kutch has long nurtured these camels, relying on them for economic sustenance. Since 2019, they have benefited from a certain company’s commercialization of a product that is a part of their daily lives, but new to urban consumers. </a:t>
            </a:r>
            <a:r>
              <a:rPr lang="en-US" sz="2000" u="sng">
                <a:solidFill>
                  <a:schemeClr val="accent3"/>
                </a:solidFill>
              </a:rPr>
              <a:t>What company, and what is the product? (5)</a:t>
            </a:r>
            <a:endParaRPr sz="2000" u="sng">
              <a:solidFill>
                <a:schemeClr val="accent3"/>
              </a:solidFill>
            </a:endParaRPr>
          </a:p>
        </p:txBody>
      </p:sp>
      <p:sp>
        <p:nvSpPr>
          <p:cNvPr id="159" name="Google Shape;159;g1048bf79123_0_133"/>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4</a:t>
            </a:r>
            <a:endParaRPr sz="2000" b="1" i="0" u="none" strike="noStrike" cap="none">
              <a:solidFill>
                <a:schemeClr val="lt1"/>
              </a:solidFill>
              <a:latin typeface="Old Standard TT"/>
              <a:ea typeface="Old Standard TT"/>
              <a:cs typeface="Old Standard TT"/>
              <a:sym typeface="Old Standard TT"/>
            </a:endParaRPr>
          </a:p>
        </p:txBody>
      </p:sp>
      <p:pic>
        <p:nvPicPr>
          <p:cNvPr id="4" name="Countdown - 1941">
            <a:hlinkClick r:id="" action="ppaction://media"/>
            <a:extLst>
              <a:ext uri="{FF2B5EF4-FFF2-40B4-BE49-F238E27FC236}">
                <a16:creationId xmlns:a16="http://schemas.microsoft.com/office/drawing/2014/main" id="{C431B2FD-3E17-4A7E-A538-CBCC77AF3CD4}"/>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048bf79123_0_138"/>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165" name="Google Shape;165;g1048bf79123_0_138"/>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166" name="Google Shape;166;g1048bf79123_0_138"/>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4</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048bf79123_0_143"/>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4</a:t>
            </a:r>
            <a:endParaRPr sz="2000" b="1" i="0" u="none" strike="noStrike" cap="none">
              <a:solidFill>
                <a:schemeClr val="lt1"/>
              </a:solidFill>
              <a:latin typeface="Old Standard TT"/>
              <a:ea typeface="Old Standard TT"/>
              <a:cs typeface="Old Standard TT"/>
              <a:sym typeface="Old Standard TT"/>
            </a:endParaRPr>
          </a:p>
        </p:txBody>
      </p:sp>
      <p:pic>
        <p:nvPicPr>
          <p:cNvPr id="172" name="Google Shape;172;g1048bf79123_0_143"/>
          <p:cNvPicPr preferRelativeResize="0"/>
          <p:nvPr/>
        </p:nvPicPr>
        <p:blipFill>
          <a:blip r:embed="rId3">
            <a:alphaModFix/>
          </a:blip>
          <a:stretch>
            <a:fillRect/>
          </a:stretch>
        </p:blipFill>
        <p:spPr>
          <a:xfrm>
            <a:off x="445125" y="1034725"/>
            <a:ext cx="5328449" cy="3197050"/>
          </a:xfrm>
          <a:prstGeom prst="rect">
            <a:avLst/>
          </a:prstGeom>
          <a:noFill/>
          <a:ln>
            <a:noFill/>
          </a:ln>
        </p:spPr>
      </p:pic>
      <p:pic>
        <p:nvPicPr>
          <p:cNvPr id="173" name="Google Shape;173;g1048bf79123_0_143"/>
          <p:cNvPicPr preferRelativeResize="0"/>
          <p:nvPr/>
        </p:nvPicPr>
        <p:blipFill>
          <a:blip r:embed="rId4">
            <a:alphaModFix/>
          </a:blip>
          <a:stretch>
            <a:fillRect/>
          </a:stretch>
        </p:blipFill>
        <p:spPr>
          <a:xfrm>
            <a:off x="6218672" y="643900"/>
            <a:ext cx="2686038" cy="3704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048bf79123_0_149"/>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500"/>
              <a:buNone/>
            </a:pPr>
            <a:endParaRPr sz="2000"/>
          </a:p>
        </p:txBody>
      </p:sp>
      <p:sp>
        <p:nvSpPr>
          <p:cNvPr id="179" name="Google Shape;179;g1048bf79123_0_149"/>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5</a:t>
            </a:r>
            <a:endParaRPr sz="2000" b="1" i="0" u="none" strike="noStrike" cap="none">
              <a:solidFill>
                <a:schemeClr val="lt1"/>
              </a:solidFill>
              <a:latin typeface="Old Standard TT"/>
              <a:ea typeface="Old Standard TT"/>
              <a:cs typeface="Old Standard TT"/>
              <a:sym typeface="Old Standard TT"/>
            </a:endParaRPr>
          </a:p>
        </p:txBody>
      </p:sp>
      <p:pic>
        <p:nvPicPr>
          <p:cNvPr id="180" name="Google Shape;180;g1048bf79123_0_149"/>
          <p:cNvPicPr preferRelativeResize="0"/>
          <p:nvPr/>
        </p:nvPicPr>
        <p:blipFill>
          <a:blip r:embed="rId3">
            <a:alphaModFix/>
          </a:blip>
          <a:stretch>
            <a:fillRect/>
          </a:stretch>
        </p:blipFill>
        <p:spPr>
          <a:xfrm>
            <a:off x="1575449" y="1295875"/>
            <a:ext cx="5993101" cy="255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048bf79123_0_15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500"/>
              <a:buNone/>
            </a:pPr>
            <a:r>
              <a:rPr lang="en-US" sz="2000" dirty="0"/>
              <a:t>In 16th century England, a network of homes - apparently including</a:t>
            </a:r>
            <a:br>
              <a:rPr lang="en-US" sz="2000" dirty="0"/>
            </a:br>
            <a:r>
              <a:rPr lang="en-US" sz="2000" dirty="0"/>
              <a:t> </a:t>
            </a:r>
            <a:r>
              <a:rPr lang="en-US" sz="2000" i="1" dirty="0"/>
              <a:t>Skyfall - </a:t>
            </a:r>
            <a:r>
              <a:rPr lang="en-US" sz="2000" dirty="0"/>
              <a:t>was fitted with underground holes, usually hidden by contraptions like false walls and staircases. The homes themselves were typically marked with wax seals featuring a lamb. </a:t>
            </a:r>
            <a:r>
              <a:rPr lang="en-US" sz="2000" u="sng" dirty="0">
                <a:solidFill>
                  <a:schemeClr val="accent3"/>
                </a:solidFill>
              </a:rPr>
              <a:t>What purpose did these holes serve? (5)</a:t>
            </a:r>
            <a:endParaRPr sz="2000" u="sng" dirty="0">
              <a:solidFill>
                <a:schemeClr val="accent3"/>
              </a:solidFill>
            </a:endParaRPr>
          </a:p>
          <a:p>
            <a:pPr marL="0" lvl="0" indent="0" algn="l" rtl="0">
              <a:lnSpc>
                <a:spcPct val="115000"/>
              </a:lnSpc>
              <a:spcBef>
                <a:spcPts val="0"/>
              </a:spcBef>
              <a:spcAft>
                <a:spcPts val="0"/>
              </a:spcAft>
              <a:buSzPts val="2500"/>
              <a:buNone/>
            </a:pPr>
            <a:endParaRPr sz="2000" u="sng" dirty="0">
              <a:solidFill>
                <a:schemeClr val="accent3"/>
              </a:solidFill>
            </a:endParaRPr>
          </a:p>
          <a:p>
            <a:pPr marL="0" lvl="0" indent="0" algn="l" rtl="0">
              <a:lnSpc>
                <a:spcPct val="115000"/>
              </a:lnSpc>
              <a:spcBef>
                <a:spcPts val="0"/>
              </a:spcBef>
              <a:spcAft>
                <a:spcPts val="0"/>
              </a:spcAft>
              <a:buSzPts val="2500"/>
              <a:buNone/>
            </a:pPr>
            <a:r>
              <a:rPr lang="en-US" sz="2000" dirty="0"/>
              <a:t>On June 20 1756, the troops of Nawab Siraj-</a:t>
            </a:r>
            <a:r>
              <a:rPr lang="en-US" sz="2000" dirty="0" err="1"/>
              <a:t>ud</a:t>
            </a:r>
            <a:r>
              <a:rPr lang="en-US" sz="2000" dirty="0"/>
              <a:t>-</a:t>
            </a:r>
            <a:r>
              <a:rPr lang="en-US" sz="2000" dirty="0" err="1"/>
              <a:t>dawlah</a:t>
            </a:r>
            <a:r>
              <a:rPr lang="en-US" sz="2000" dirty="0"/>
              <a:t>, having just taken over Calcutta from the EEIC, imprisoned Company POWs overnight in a tiny lockup room at Fort William. What followed was morbid: a British estimate suggests that just 23 out of 146 survived the night, while a later Indian estimate suggests it was 21 out of 64. This incident gained a moniker that in the 1960s inspired a new term in physics. </a:t>
            </a:r>
            <a:r>
              <a:rPr lang="en-US" sz="2000" u="sng" dirty="0">
                <a:solidFill>
                  <a:schemeClr val="accent3"/>
                </a:solidFill>
              </a:rPr>
              <a:t>What moniker/what physics term? (5)</a:t>
            </a:r>
            <a:r>
              <a:rPr lang="en-US" sz="2000" dirty="0"/>
              <a:t> </a:t>
            </a:r>
            <a:endParaRPr sz="2000" dirty="0"/>
          </a:p>
          <a:p>
            <a:pPr marL="0" lvl="0" indent="0" algn="l" rtl="0">
              <a:lnSpc>
                <a:spcPct val="115000"/>
              </a:lnSpc>
              <a:spcBef>
                <a:spcPts val="0"/>
              </a:spcBef>
              <a:spcAft>
                <a:spcPts val="0"/>
              </a:spcAft>
              <a:buSzPts val="2500"/>
              <a:buNone/>
            </a:pPr>
            <a:endParaRPr sz="2000" u="sng" dirty="0">
              <a:solidFill>
                <a:schemeClr val="accent3"/>
              </a:solidFill>
            </a:endParaRPr>
          </a:p>
          <a:p>
            <a:pPr marL="0" lvl="0" indent="0" algn="l" rtl="0">
              <a:lnSpc>
                <a:spcPct val="115000"/>
              </a:lnSpc>
              <a:spcBef>
                <a:spcPts val="0"/>
              </a:spcBef>
              <a:spcAft>
                <a:spcPts val="0"/>
              </a:spcAft>
              <a:buSzPts val="2500"/>
              <a:buNone/>
            </a:pPr>
            <a:endParaRPr sz="2000" dirty="0"/>
          </a:p>
          <a:p>
            <a:pPr marL="0" lvl="0" indent="0" algn="l" rtl="0">
              <a:lnSpc>
                <a:spcPct val="115000"/>
              </a:lnSpc>
              <a:spcBef>
                <a:spcPts val="0"/>
              </a:spcBef>
              <a:spcAft>
                <a:spcPts val="0"/>
              </a:spcAft>
              <a:buSzPts val="2500"/>
              <a:buNone/>
            </a:pPr>
            <a:endParaRPr sz="2000" u="sng" dirty="0">
              <a:solidFill>
                <a:schemeClr val="accent3"/>
              </a:solidFill>
            </a:endParaRPr>
          </a:p>
          <a:p>
            <a:pPr marL="0" lvl="0" indent="0" algn="l" rtl="0">
              <a:lnSpc>
                <a:spcPct val="115000"/>
              </a:lnSpc>
              <a:spcBef>
                <a:spcPts val="0"/>
              </a:spcBef>
              <a:spcAft>
                <a:spcPts val="0"/>
              </a:spcAft>
              <a:buSzPts val="2500"/>
              <a:buNone/>
            </a:pPr>
            <a:endParaRPr sz="2000" dirty="0"/>
          </a:p>
          <a:p>
            <a:pPr marL="0" lvl="0" indent="0" algn="l" rtl="0">
              <a:lnSpc>
                <a:spcPct val="115000"/>
              </a:lnSpc>
              <a:spcBef>
                <a:spcPts val="0"/>
              </a:spcBef>
              <a:spcAft>
                <a:spcPts val="0"/>
              </a:spcAft>
              <a:buSzPts val="2500"/>
              <a:buNone/>
            </a:pPr>
            <a:r>
              <a:rPr lang="en-US" sz="2000" dirty="0"/>
              <a:t> </a:t>
            </a:r>
            <a:endParaRPr sz="2000" u="sng" dirty="0">
              <a:solidFill>
                <a:srgbClr val="FF9900"/>
              </a:solidFill>
            </a:endParaRPr>
          </a:p>
        </p:txBody>
      </p:sp>
      <p:sp>
        <p:nvSpPr>
          <p:cNvPr id="186" name="Google Shape;186;g1048bf79123_0_155"/>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5</a:t>
            </a:r>
            <a:endParaRPr sz="2000" b="1" i="0" u="none" strike="noStrike" cap="none">
              <a:solidFill>
                <a:schemeClr val="lt1"/>
              </a:solidFill>
              <a:latin typeface="Old Standard TT"/>
              <a:ea typeface="Old Standard TT"/>
              <a:cs typeface="Old Standard TT"/>
              <a:sym typeface="Old Standard TT"/>
            </a:endParaRPr>
          </a:p>
        </p:txBody>
      </p:sp>
      <p:pic>
        <p:nvPicPr>
          <p:cNvPr id="4" name="Countdown - 1941">
            <a:hlinkClick r:id="" action="ppaction://media"/>
            <a:extLst>
              <a:ext uri="{FF2B5EF4-FFF2-40B4-BE49-F238E27FC236}">
                <a16:creationId xmlns:a16="http://schemas.microsoft.com/office/drawing/2014/main" id="{08B835DE-BDF7-4919-8854-03508D9AEAB5}"/>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048bf79123_0_160"/>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192" name="Google Shape;192;g1048bf79123_0_16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5</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1048bf79123_0_165"/>
          <p:cNvSpPr txBox="1">
            <a:spLocks noGrp="1"/>
          </p:cNvSpPr>
          <p:nvPr>
            <p:ph type="title"/>
          </p:nvPr>
        </p:nvSpPr>
        <p:spPr>
          <a:xfrm>
            <a:off x="311700" y="368825"/>
            <a:ext cx="86994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500"/>
              <a:buNone/>
            </a:pPr>
            <a:r>
              <a:rPr lang="en-US" sz="2000"/>
              <a:t>The holes were called </a:t>
            </a:r>
            <a:r>
              <a:rPr lang="en-US" sz="2000">
                <a:solidFill>
                  <a:schemeClr val="accent3"/>
                </a:solidFill>
              </a:rPr>
              <a:t>priest holes</a:t>
            </a:r>
            <a:r>
              <a:rPr lang="en-US" sz="2000"/>
              <a:t>, and they were </a:t>
            </a:r>
            <a:r>
              <a:rPr lang="en-US" sz="2000">
                <a:solidFill>
                  <a:srgbClr val="FB8C00"/>
                </a:solidFill>
              </a:rPr>
              <a:t>used to hide Catholic priests</a:t>
            </a:r>
            <a:r>
              <a:rPr lang="en-US" sz="2000"/>
              <a:t> during the Protestant Reformation. Under Queen Elizabeth I, Catholicism was outlawed in England, and priests were punished by death. Headhunters were sent to find and rein in Catholic priests, so a network of safe houses developed to hide them.</a:t>
            </a:r>
            <a:endParaRPr sz="2000"/>
          </a:p>
          <a:p>
            <a:pPr marL="0" lvl="0" indent="0" algn="l" rtl="0">
              <a:lnSpc>
                <a:spcPct val="115000"/>
              </a:lnSpc>
              <a:spcBef>
                <a:spcPts val="0"/>
              </a:spcBef>
              <a:spcAft>
                <a:spcPts val="0"/>
              </a:spcAft>
              <a:buSzPts val="2500"/>
              <a:buNone/>
            </a:pPr>
            <a:endParaRPr sz="2000"/>
          </a:p>
          <a:p>
            <a:pPr marL="0" lvl="0" indent="0" algn="l" rtl="0">
              <a:lnSpc>
                <a:spcPct val="115000"/>
              </a:lnSpc>
              <a:spcBef>
                <a:spcPts val="0"/>
              </a:spcBef>
              <a:spcAft>
                <a:spcPts val="0"/>
              </a:spcAft>
              <a:buSzPts val="2500"/>
              <a:buNone/>
            </a:pPr>
            <a:r>
              <a:rPr lang="en-US" sz="2000"/>
              <a:t>This morbid incident became known as the </a:t>
            </a:r>
            <a:r>
              <a:rPr lang="en-US" sz="2000">
                <a:solidFill>
                  <a:srgbClr val="FB8C00"/>
                </a:solidFill>
              </a:rPr>
              <a:t>Black Hole</a:t>
            </a:r>
            <a:r>
              <a:rPr lang="en-US" sz="2000"/>
              <a:t> of Calcutta, and eventually found its way into the physics lexicon. The first known use of the term is from 1957, when Robert Dicke, presenting a talk about early research into singular points so gravitationally intense that light could not escape, jokingly added it was ‘like the Black Hole of Calcutta’. The term was eventually popularized in 1967 by John Wheeler.</a:t>
            </a:r>
            <a:endParaRPr sz="2000"/>
          </a:p>
        </p:txBody>
      </p:sp>
      <p:sp>
        <p:nvSpPr>
          <p:cNvPr id="198" name="Google Shape;198;g1048bf79123_0_165"/>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5</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048bf79123_0_171"/>
          <p:cNvSpPr txBox="1">
            <a:spLocks noGrp="1"/>
          </p:cNvSpPr>
          <p:nvPr>
            <p:ph type="title"/>
          </p:nvPr>
        </p:nvSpPr>
        <p:spPr>
          <a:xfrm>
            <a:off x="311700" y="321656"/>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dirty="0"/>
              <a:t>In the 1930-50s, National Comics (later DC Comics) saw many attempts to  imitate the Superman character, including by Fawcett Comics. A court eventually ruled that Fawcett’s character (X) was an imitation of Superman, forcing Fawcett to shut down the series. Amusingly, DC purchased the rights to X from Fawcett in the 1970s. However, they had to rebrand the character as </a:t>
            </a:r>
            <a:r>
              <a:rPr lang="en-US" sz="2000" i="1" dirty="0"/>
              <a:t>Shazam</a:t>
            </a:r>
            <a:r>
              <a:rPr lang="en-US" sz="2000" dirty="0"/>
              <a:t>, due to concerns over infringing a different competitor’s IP. </a:t>
            </a:r>
            <a:r>
              <a:rPr lang="en-US" sz="2000" u="sng" dirty="0">
                <a:solidFill>
                  <a:schemeClr val="accent3"/>
                </a:solidFill>
              </a:rPr>
              <a:t>ID X, and why did DC rebrand the comics </a:t>
            </a:r>
            <a:r>
              <a:rPr lang="en-US" sz="2000" i="1" u="sng" dirty="0">
                <a:solidFill>
                  <a:schemeClr val="accent3"/>
                </a:solidFill>
              </a:rPr>
              <a:t>Shazam</a:t>
            </a:r>
            <a:r>
              <a:rPr lang="en-US" sz="2000" u="sng" dirty="0">
                <a:solidFill>
                  <a:schemeClr val="accent3"/>
                </a:solidFill>
              </a:rPr>
              <a:t>? (5)</a:t>
            </a:r>
            <a:endParaRPr sz="2000" u="sng" dirty="0">
              <a:solidFill>
                <a:schemeClr val="accent3"/>
              </a:solidFill>
            </a:endParaRPr>
          </a:p>
          <a:p>
            <a:pPr marL="0" lvl="0" indent="0" algn="l" rtl="0">
              <a:lnSpc>
                <a:spcPct val="115000"/>
              </a:lnSpc>
              <a:spcBef>
                <a:spcPts val="1600"/>
              </a:spcBef>
              <a:spcAft>
                <a:spcPts val="0"/>
              </a:spcAft>
              <a:buSzPts val="2500"/>
              <a:buNone/>
            </a:pPr>
            <a:r>
              <a:rPr lang="en-US" sz="2000" dirty="0"/>
              <a:t>As part of the Fawcett dispute, National initially suffered a setback when a court ruled that they had no IP in Superman, because of negligence by National’s print partner, McClure Syndicate, on certain strips. </a:t>
            </a:r>
            <a:r>
              <a:rPr lang="en-US" sz="2000" u="sng" dirty="0">
                <a:solidFill>
                  <a:schemeClr val="accent3"/>
                </a:solidFill>
              </a:rPr>
              <a:t>What was McClure’s negligence, visible on the first box of the strip? (5)</a:t>
            </a:r>
            <a:endParaRPr sz="2000" u="sng" dirty="0">
              <a:solidFill>
                <a:schemeClr val="accent3"/>
              </a:solidFill>
            </a:endParaRPr>
          </a:p>
        </p:txBody>
      </p:sp>
      <p:sp>
        <p:nvSpPr>
          <p:cNvPr id="204" name="Google Shape;204;g1048bf79123_0_171"/>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6</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1048bf79123_0_176"/>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1048bf79123_0_176"/>
          <p:cNvSpPr txBox="1">
            <a:spLocks noGrp="1"/>
          </p:cNvSpPr>
          <p:nvPr>
            <p:ph type="body" idx="1"/>
          </p:nvPr>
        </p:nvSpPr>
        <p:spPr>
          <a:xfrm>
            <a:off x="5083350" y="2792750"/>
            <a:ext cx="3749100" cy="17760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2000" u="sng">
                <a:solidFill>
                  <a:schemeClr val="accent3"/>
                </a:solidFill>
              </a:rPr>
              <a:t>ID X, and why did DC rebrand the comics </a:t>
            </a:r>
            <a:r>
              <a:rPr lang="en-US" sz="2000" i="1" u="sng">
                <a:solidFill>
                  <a:schemeClr val="accent3"/>
                </a:solidFill>
              </a:rPr>
              <a:t>Shazam</a:t>
            </a:r>
            <a:r>
              <a:rPr lang="en-US" sz="2000" u="sng">
                <a:solidFill>
                  <a:schemeClr val="accent3"/>
                </a:solidFill>
              </a:rPr>
              <a:t>? (5)</a:t>
            </a:r>
            <a:endParaRPr sz="2000" u="sng">
              <a:solidFill>
                <a:schemeClr val="accent3"/>
              </a:solidFill>
            </a:endParaRPr>
          </a:p>
          <a:p>
            <a:pPr marL="0" lvl="0" indent="0" algn="l" rtl="0">
              <a:spcBef>
                <a:spcPts val="1600"/>
              </a:spcBef>
              <a:spcAft>
                <a:spcPts val="0"/>
              </a:spcAft>
              <a:buNone/>
            </a:pPr>
            <a:r>
              <a:rPr lang="en-US" sz="2000" u="sng">
                <a:solidFill>
                  <a:schemeClr val="accent3"/>
                </a:solidFill>
              </a:rPr>
              <a:t>What was McClure’s negligence, visible on the first box of the strip? (5)</a:t>
            </a:r>
            <a:endParaRPr sz="2000" u="sng">
              <a:solidFill>
                <a:schemeClr val="accent3"/>
              </a:solidFill>
            </a:endParaRPr>
          </a:p>
          <a:p>
            <a:pPr marL="0" lvl="0" indent="0" algn="l" rtl="0">
              <a:spcBef>
                <a:spcPts val="1600"/>
              </a:spcBef>
              <a:spcAft>
                <a:spcPts val="0"/>
              </a:spcAft>
              <a:buNone/>
            </a:pPr>
            <a:endParaRPr sz="2000" u="sng">
              <a:solidFill>
                <a:schemeClr val="accent3"/>
              </a:solidFill>
            </a:endParaRPr>
          </a:p>
          <a:p>
            <a:pPr marL="0" lvl="0" indent="0" algn="l" rtl="0">
              <a:spcBef>
                <a:spcPts val="1600"/>
              </a:spcBef>
              <a:spcAft>
                <a:spcPts val="0"/>
              </a:spcAft>
              <a:buClr>
                <a:schemeClr val="dk1"/>
              </a:buClr>
              <a:buSzPts val="2500"/>
              <a:buFont typeface="Arial"/>
              <a:buNone/>
            </a:pPr>
            <a:endParaRPr sz="2000" u="sng">
              <a:solidFill>
                <a:schemeClr val="accent3"/>
              </a:solidFill>
            </a:endParaRPr>
          </a:p>
        </p:txBody>
      </p:sp>
      <p:sp>
        <p:nvSpPr>
          <p:cNvPr id="211" name="Google Shape;211;g1048bf79123_0_17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6</a:t>
            </a:r>
            <a:endParaRPr sz="2000" b="1" i="0" u="none" strike="noStrike" cap="none">
              <a:solidFill>
                <a:schemeClr val="lt1"/>
              </a:solidFill>
              <a:latin typeface="Old Standard TT"/>
              <a:ea typeface="Old Standard TT"/>
              <a:cs typeface="Old Standard TT"/>
              <a:sym typeface="Old Standard TT"/>
            </a:endParaRPr>
          </a:p>
        </p:txBody>
      </p:sp>
      <p:pic>
        <p:nvPicPr>
          <p:cNvPr id="212" name="Google Shape;212;g1048bf79123_0_176"/>
          <p:cNvPicPr preferRelativeResize="0"/>
          <p:nvPr/>
        </p:nvPicPr>
        <p:blipFill rotWithShape="1">
          <a:blip r:embed="rId5">
            <a:alphaModFix/>
          </a:blip>
          <a:srcRect l="8060" t="6156" r="36154" b="73140"/>
          <a:stretch/>
        </p:blipFill>
        <p:spPr>
          <a:xfrm>
            <a:off x="0" y="2733500"/>
            <a:ext cx="5083349" cy="2409999"/>
          </a:xfrm>
          <a:prstGeom prst="rect">
            <a:avLst/>
          </a:prstGeom>
          <a:noFill/>
          <a:ln>
            <a:noFill/>
          </a:ln>
        </p:spPr>
      </p:pic>
      <p:pic>
        <p:nvPicPr>
          <p:cNvPr id="213" name="Google Shape;213;g1048bf79123_0_176"/>
          <p:cNvPicPr preferRelativeResize="0"/>
          <p:nvPr/>
        </p:nvPicPr>
        <p:blipFill rotWithShape="1">
          <a:blip r:embed="rId6">
            <a:alphaModFix/>
          </a:blip>
          <a:srcRect l="1960" t="1137" r="33772" b="80461"/>
          <a:stretch/>
        </p:blipFill>
        <p:spPr>
          <a:xfrm>
            <a:off x="752519" y="69751"/>
            <a:ext cx="6903777" cy="2555602"/>
          </a:xfrm>
          <a:prstGeom prst="rect">
            <a:avLst/>
          </a:prstGeom>
          <a:noFill/>
          <a:ln>
            <a:noFill/>
          </a:ln>
        </p:spPr>
      </p:pic>
      <p:pic>
        <p:nvPicPr>
          <p:cNvPr id="7" name="Countdown - 1941">
            <a:hlinkClick r:id="" action="ppaction://media"/>
            <a:extLst>
              <a:ext uri="{FF2B5EF4-FFF2-40B4-BE49-F238E27FC236}">
                <a16:creationId xmlns:a16="http://schemas.microsoft.com/office/drawing/2014/main" id="{29EF3403-5937-436A-9874-6A1E94DE00A9}"/>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7"/>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1048bf79123_0_184"/>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219" name="Google Shape;219;g1048bf79123_0_184"/>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220" name="Google Shape;220;g1048bf79123_0_184"/>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6</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048bf79123_0_189"/>
          <p:cNvSpPr txBox="1">
            <a:spLocks noGrp="1"/>
          </p:cNvSpPr>
          <p:nvPr>
            <p:ph type="title"/>
          </p:nvPr>
        </p:nvSpPr>
        <p:spPr>
          <a:xfrm>
            <a:off x="311700" y="445025"/>
            <a:ext cx="84384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sz="2000"/>
              <a:t>X is </a:t>
            </a:r>
            <a:r>
              <a:rPr lang="en-US" sz="2000">
                <a:solidFill>
                  <a:srgbClr val="FB8C00"/>
                </a:solidFill>
              </a:rPr>
              <a:t>Captain Marvel</a:t>
            </a:r>
            <a:r>
              <a:rPr lang="en-US" sz="2000"/>
              <a:t>. When Fawcett lost the lawsuit, they stopped publishing Captain Marvel. In 1967, Marvel registered a trademark on the same name, meaning DC had to rename their character to Shazam when they revived the line in the 1970s. </a:t>
            </a:r>
            <a:endParaRPr sz="2000"/>
          </a:p>
        </p:txBody>
      </p:sp>
      <p:sp>
        <p:nvSpPr>
          <p:cNvPr id="226" name="Google Shape;226;g1048bf79123_0_189"/>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6</a:t>
            </a:r>
            <a:endParaRPr sz="2000" b="1" i="0" u="none" strike="noStrike" cap="none">
              <a:solidFill>
                <a:schemeClr val="lt1"/>
              </a:solidFill>
              <a:latin typeface="Old Standard TT"/>
              <a:ea typeface="Old Standard TT"/>
              <a:cs typeface="Old Standard TT"/>
              <a:sym typeface="Old Standard TT"/>
            </a:endParaRPr>
          </a:p>
        </p:txBody>
      </p:sp>
      <p:pic>
        <p:nvPicPr>
          <p:cNvPr id="227" name="Google Shape;227;g1048bf79123_0_189"/>
          <p:cNvPicPr preferRelativeResize="0"/>
          <p:nvPr/>
        </p:nvPicPr>
        <p:blipFill>
          <a:blip r:embed="rId3">
            <a:alphaModFix/>
          </a:blip>
          <a:stretch>
            <a:fillRect/>
          </a:stretch>
        </p:blipFill>
        <p:spPr>
          <a:xfrm>
            <a:off x="783575" y="2132275"/>
            <a:ext cx="1910752" cy="2706227"/>
          </a:xfrm>
          <a:prstGeom prst="rect">
            <a:avLst/>
          </a:prstGeom>
          <a:noFill/>
          <a:ln>
            <a:noFill/>
          </a:ln>
        </p:spPr>
      </p:pic>
      <p:pic>
        <p:nvPicPr>
          <p:cNvPr id="228" name="Google Shape;228;g1048bf79123_0_189"/>
          <p:cNvPicPr preferRelativeResize="0"/>
          <p:nvPr/>
        </p:nvPicPr>
        <p:blipFill>
          <a:blip r:embed="rId4">
            <a:alphaModFix/>
          </a:blip>
          <a:stretch>
            <a:fillRect/>
          </a:stretch>
        </p:blipFill>
        <p:spPr>
          <a:xfrm>
            <a:off x="3483208" y="2098033"/>
            <a:ext cx="1648192" cy="2465900"/>
          </a:xfrm>
          <a:prstGeom prst="rect">
            <a:avLst/>
          </a:prstGeom>
          <a:noFill/>
          <a:ln>
            <a:noFill/>
          </a:ln>
        </p:spPr>
      </p:pic>
      <p:pic>
        <p:nvPicPr>
          <p:cNvPr id="229" name="Google Shape;229;g1048bf79123_0_189"/>
          <p:cNvPicPr preferRelativeResize="0"/>
          <p:nvPr/>
        </p:nvPicPr>
        <p:blipFill>
          <a:blip r:embed="rId5">
            <a:alphaModFix/>
          </a:blip>
          <a:stretch>
            <a:fillRect/>
          </a:stretch>
        </p:blipFill>
        <p:spPr>
          <a:xfrm>
            <a:off x="6437500" y="1747975"/>
            <a:ext cx="2107950" cy="3166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1048bf79123_0_197"/>
          <p:cNvSpPr txBox="1">
            <a:spLocks noGrp="1"/>
          </p:cNvSpPr>
          <p:nvPr>
            <p:ph type="title"/>
          </p:nvPr>
        </p:nvSpPr>
        <p:spPr>
          <a:xfrm>
            <a:off x="5278750" y="2906275"/>
            <a:ext cx="36420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sz="2000"/>
              <a:t>McClure </a:t>
            </a:r>
            <a:r>
              <a:rPr lang="en-US" sz="2000">
                <a:solidFill>
                  <a:srgbClr val="FB8C00"/>
                </a:solidFill>
              </a:rPr>
              <a:t>neglected to include a copyright mark</a:t>
            </a:r>
            <a:r>
              <a:rPr lang="en-US" sz="2000"/>
              <a:t> on many of the  strips they published.</a:t>
            </a:r>
            <a:endParaRPr sz="2000"/>
          </a:p>
        </p:txBody>
      </p:sp>
      <p:sp>
        <p:nvSpPr>
          <p:cNvPr id="235" name="Google Shape;235;g1048bf79123_0_19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6</a:t>
            </a:r>
            <a:endParaRPr sz="2000" b="1" i="0" u="none" strike="noStrike" cap="none">
              <a:solidFill>
                <a:schemeClr val="lt1"/>
              </a:solidFill>
              <a:latin typeface="Old Standard TT"/>
              <a:ea typeface="Old Standard TT"/>
              <a:cs typeface="Old Standard TT"/>
              <a:sym typeface="Old Standard TT"/>
            </a:endParaRPr>
          </a:p>
        </p:txBody>
      </p:sp>
      <p:pic>
        <p:nvPicPr>
          <p:cNvPr id="236" name="Google Shape;236;g1048bf79123_0_197"/>
          <p:cNvPicPr preferRelativeResize="0"/>
          <p:nvPr/>
        </p:nvPicPr>
        <p:blipFill rotWithShape="1">
          <a:blip r:embed="rId3">
            <a:alphaModFix/>
          </a:blip>
          <a:srcRect l="8060" t="6156" r="36154" b="73140"/>
          <a:stretch/>
        </p:blipFill>
        <p:spPr>
          <a:xfrm>
            <a:off x="150700" y="2733500"/>
            <a:ext cx="4932651" cy="2338550"/>
          </a:xfrm>
          <a:prstGeom prst="rect">
            <a:avLst/>
          </a:prstGeom>
          <a:noFill/>
          <a:ln>
            <a:noFill/>
          </a:ln>
        </p:spPr>
      </p:pic>
      <p:pic>
        <p:nvPicPr>
          <p:cNvPr id="237" name="Google Shape;237;g1048bf79123_0_197"/>
          <p:cNvPicPr preferRelativeResize="0"/>
          <p:nvPr/>
        </p:nvPicPr>
        <p:blipFill rotWithShape="1">
          <a:blip r:embed="rId4">
            <a:alphaModFix/>
          </a:blip>
          <a:srcRect l="1960" t="1137" r="33772" b="80461"/>
          <a:stretch/>
        </p:blipFill>
        <p:spPr>
          <a:xfrm>
            <a:off x="2240225" y="120550"/>
            <a:ext cx="6903777" cy="2555602"/>
          </a:xfrm>
          <a:prstGeom prst="rect">
            <a:avLst/>
          </a:prstGeom>
          <a:noFill/>
          <a:ln>
            <a:noFill/>
          </a:ln>
        </p:spPr>
      </p:pic>
      <p:sp>
        <p:nvSpPr>
          <p:cNvPr id="238" name="Google Shape;238;g1048bf79123_0_197"/>
          <p:cNvSpPr/>
          <p:nvPr/>
        </p:nvSpPr>
        <p:spPr>
          <a:xfrm>
            <a:off x="2551650" y="90425"/>
            <a:ext cx="3044100" cy="170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g1048bf79123_0_206"/>
          <p:cNvSpPr txBox="1">
            <a:spLocks noGrp="1"/>
          </p:cNvSpPr>
          <p:nvPr>
            <p:ph type="title"/>
          </p:nvPr>
        </p:nvSpPr>
        <p:spPr>
          <a:xfrm>
            <a:off x="235500" y="368825"/>
            <a:ext cx="59730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500"/>
              <a:buNone/>
            </a:pPr>
            <a:r>
              <a:rPr lang="en-US" sz="2000"/>
              <a:t>Nicholas and Helena Roerich created a series of architectural paintings while touring 40 ancient Russian cities in 1903. Many of these locations were ravaged by the Russo-Japanese War, leaving the paintings as the only archive. </a:t>
            </a:r>
            <a:br>
              <a:rPr lang="en-US" sz="2000"/>
            </a:br>
            <a:endParaRPr sz="2000"/>
          </a:p>
          <a:p>
            <a:pPr marL="0" lvl="0" indent="0" algn="l" rtl="0">
              <a:lnSpc>
                <a:spcPct val="115000"/>
              </a:lnSpc>
              <a:spcBef>
                <a:spcPts val="0"/>
              </a:spcBef>
              <a:spcAft>
                <a:spcPts val="0"/>
              </a:spcAft>
              <a:buSzPts val="2500"/>
              <a:buNone/>
            </a:pPr>
            <a:r>
              <a:rPr lang="en-US" sz="2000"/>
              <a:t>To prevent a repeat, the Roerichs persuaded world powers to join the Roerich Pact in 1930, notably introducing the Banner of Peace. </a:t>
            </a:r>
            <a:endParaRPr sz="2000"/>
          </a:p>
          <a:p>
            <a:pPr marL="0" lvl="0" indent="0" algn="l" rtl="0">
              <a:lnSpc>
                <a:spcPct val="115000"/>
              </a:lnSpc>
              <a:spcBef>
                <a:spcPts val="0"/>
              </a:spcBef>
              <a:spcAft>
                <a:spcPts val="0"/>
              </a:spcAft>
              <a:buSzPts val="2500"/>
              <a:buNone/>
            </a:pPr>
            <a:endParaRPr sz="2000" u="sng">
              <a:solidFill>
                <a:schemeClr val="accent3"/>
              </a:solidFill>
            </a:endParaRPr>
          </a:p>
          <a:p>
            <a:pPr marL="0" lvl="0" indent="0" algn="l" rtl="0">
              <a:lnSpc>
                <a:spcPct val="115000"/>
              </a:lnSpc>
              <a:spcBef>
                <a:spcPts val="0"/>
              </a:spcBef>
              <a:spcAft>
                <a:spcPts val="0"/>
              </a:spcAft>
              <a:buSzPts val="2500"/>
              <a:buNone/>
            </a:pPr>
            <a:r>
              <a:rPr lang="en-US" sz="2000" u="sng">
                <a:solidFill>
                  <a:schemeClr val="accent3"/>
                </a:solidFill>
              </a:rPr>
              <a:t>What was the goal of the Roerich Pact, and how does the Banner of Peace help achieve it? (10)</a:t>
            </a:r>
            <a:r>
              <a:rPr lang="en-US" sz="2000"/>
              <a:t> </a:t>
            </a:r>
            <a:endParaRPr sz="2000"/>
          </a:p>
          <a:p>
            <a:pPr marL="0" lvl="0" indent="0" algn="l" rtl="0">
              <a:lnSpc>
                <a:spcPct val="115000"/>
              </a:lnSpc>
              <a:spcBef>
                <a:spcPts val="0"/>
              </a:spcBef>
              <a:spcAft>
                <a:spcPts val="0"/>
              </a:spcAft>
              <a:buSzPts val="2500"/>
              <a:buNone/>
            </a:pPr>
            <a:endParaRPr sz="2000"/>
          </a:p>
          <a:p>
            <a:pPr marL="0" lvl="0" indent="0" algn="l" rtl="0">
              <a:lnSpc>
                <a:spcPct val="115000"/>
              </a:lnSpc>
              <a:spcBef>
                <a:spcPts val="0"/>
              </a:spcBef>
              <a:spcAft>
                <a:spcPts val="0"/>
              </a:spcAft>
              <a:buSzPts val="2500"/>
              <a:buNone/>
            </a:pPr>
            <a:endParaRPr sz="2000"/>
          </a:p>
        </p:txBody>
      </p:sp>
      <p:sp>
        <p:nvSpPr>
          <p:cNvPr id="244" name="Google Shape;244;g1048bf79123_0_20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7</a:t>
            </a:r>
            <a:endParaRPr sz="2000" b="1" i="0" u="none" strike="noStrike" cap="none">
              <a:solidFill>
                <a:schemeClr val="lt1"/>
              </a:solidFill>
              <a:latin typeface="Old Standard TT"/>
              <a:ea typeface="Old Standard TT"/>
              <a:cs typeface="Old Standard TT"/>
              <a:sym typeface="Old Standard TT"/>
            </a:endParaRPr>
          </a:p>
        </p:txBody>
      </p:sp>
      <p:pic>
        <p:nvPicPr>
          <p:cNvPr id="245" name="Google Shape;245;g1048bf79123_0_206"/>
          <p:cNvPicPr preferRelativeResize="0"/>
          <p:nvPr/>
        </p:nvPicPr>
        <p:blipFill>
          <a:blip r:embed="rId5">
            <a:alphaModFix/>
          </a:blip>
          <a:stretch>
            <a:fillRect/>
          </a:stretch>
        </p:blipFill>
        <p:spPr>
          <a:xfrm>
            <a:off x="6208500" y="909600"/>
            <a:ext cx="2719125" cy="3625523"/>
          </a:xfrm>
          <a:prstGeom prst="rect">
            <a:avLst/>
          </a:prstGeom>
          <a:noFill/>
          <a:ln>
            <a:noFill/>
          </a:ln>
        </p:spPr>
      </p:pic>
      <p:pic>
        <p:nvPicPr>
          <p:cNvPr id="5" name="Countdown - 1941">
            <a:hlinkClick r:id="" action="ppaction://media"/>
            <a:extLst>
              <a:ext uri="{FF2B5EF4-FFF2-40B4-BE49-F238E27FC236}">
                <a16:creationId xmlns:a16="http://schemas.microsoft.com/office/drawing/2014/main" id="{20430D9C-8B0B-47F5-BDB4-73C4CDF7B4BB}"/>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6"/>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1048bf79123_0_21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251" name="Google Shape;251;g1048bf79123_0_21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7</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3"/>
          <p:cNvSpPr txBox="1">
            <a:spLocks noGrp="1"/>
          </p:cNvSpPr>
          <p:nvPr>
            <p:ph type="title"/>
          </p:nvPr>
        </p:nvSpPr>
        <p:spPr>
          <a:xfrm>
            <a:off x="311700" y="106918"/>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b="1"/>
              <a:t>General Rules</a:t>
            </a:r>
            <a:endParaRPr b="1"/>
          </a:p>
        </p:txBody>
      </p:sp>
      <p:sp>
        <p:nvSpPr>
          <p:cNvPr id="70" name="Google Shape;70;p3"/>
          <p:cNvSpPr txBox="1">
            <a:spLocks noGrp="1"/>
          </p:cNvSpPr>
          <p:nvPr>
            <p:ph type="body" idx="1"/>
          </p:nvPr>
        </p:nvSpPr>
        <p:spPr>
          <a:xfrm>
            <a:off x="311700" y="604893"/>
            <a:ext cx="8520600" cy="33972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lt1"/>
              </a:buClr>
              <a:buSzPts val="2000"/>
              <a:buFont typeface="Arial"/>
              <a:buChar char="•"/>
            </a:pPr>
            <a:r>
              <a:rPr lang="en-US" sz="2000" dirty="0"/>
              <a:t>23 questions (across two halves)</a:t>
            </a:r>
            <a:endParaRPr sz="2000" dirty="0"/>
          </a:p>
          <a:p>
            <a:pPr marL="457200" lvl="0" indent="-355600" algn="l" rtl="0">
              <a:lnSpc>
                <a:spcPct val="115000"/>
              </a:lnSpc>
              <a:spcBef>
                <a:spcPts val="0"/>
              </a:spcBef>
              <a:spcAft>
                <a:spcPts val="0"/>
              </a:spcAft>
              <a:buClr>
                <a:schemeClr val="lt1"/>
              </a:buClr>
              <a:buSzPts val="2000"/>
              <a:buFont typeface="Arial"/>
              <a:buChar char="•"/>
            </a:pPr>
            <a:r>
              <a:rPr lang="en-US" sz="2000" dirty="0"/>
              <a:t>Infinite bounce + pounce</a:t>
            </a:r>
            <a:endParaRPr dirty="0"/>
          </a:p>
          <a:p>
            <a:pPr marL="914400" lvl="1" indent="-355600" algn="l" rtl="0">
              <a:lnSpc>
                <a:spcPct val="115000"/>
              </a:lnSpc>
              <a:spcBef>
                <a:spcPts val="0"/>
              </a:spcBef>
              <a:spcAft>
                <a:spcPts val="0"/>
              </a:spcAft>
              <a:buClr>
                <a:schemeClr val="lt1"/>
              </a:buClr>
              <a:buSzPts val="2000"/>
              <a:buFont typeface="Arial"/>
              <a:buChar char="•"/>
            </a:pPr>
            <a:r>
              <a:rPr lang="en-US" sz="2000" dirty="0">
                <a:solidFill>
                  <a:schemeClr val="lt1"/>
                </a:solidFill>
              </a:rPr>
              <a:t>+10 on bounce (part points will be given for multi-part questions)</a:t>
            </a:r>
            <a:endParaRPr dirty="0"/>
          </a:p>
          <a:p>
            <a:pPr marL="914400" lvl="1" indent="-355600" algn="l" rtl="0">
              <a:lnSpc>
                <a:spcPct val="115000"/>
              </a:lnSpc>
              <a:spcBef>
                <a:spcPts val="0"/>
              </a:spcBef>
              <a:spcAft>
                <a:spcPts val="0"/>
              </a:spcAft>
              <a:buClr>
                <a:schemeClr val="lt1"/>
              </a:buClr>
              <a:buSzPts val="2000"/>
              <a:buFont typeface="Arial"/>
              <a:buChar char="•"/>
            </a:pPr>
            <a:r>
              <a:rPr lang="en-US" sz="2000" dirty="0">
                <a:solidFill>
                  <a:schemeClr val="lt1"/>
                </a:solidFill>
              </a:rPr>
              <a:t>+10 / -10 on pounce</a:t>
            </a:r>
            <a:endParaRPr sz="2000" dirty="0">
              <a:solidFill>
                <a:schemeClr val="lt1"/>
              </a:solidFill>
            </a:endParaRPr>
          </a:p>
          <a:p>
            <a:pPr marL="457200" lvl="0" indent="-355600" algn="l" rtl="0">
              <a:lnSpc>
                <a:spcPct val="115000"/>
              </a:lnSpc>
              <a:spcBef>
                <a:spcPts val="0"/>
              </a:spcBef>
              <a:spcAft>
                <a:spcPts val="0"/>
              </a:spcAft>
              <a:buClr>
                <a:schemeClr val="lt1"/>
              </a:buClr>
              <a:buSzPts val="2000"/>
              <a:buFont typeface="Arial"/>
              <a:buChar char="•"/>
            </a:pPr>
            <a:r>
              <a:rPr lang="en-US" sz="2000" dirty="0"/>
              <a:t>On each question slide, in the top right corner is a pounce timer</a:t>
            </a:r>
            <a:endParaRPr dirty="0"/>
          </a:p>
          <a:p>
            <a:pPr marL="914400" lvl="1" indent="-355600" algn="l" rtl="0">
              <a:lnSpc>
                <a:spcPct val="115000"/>
              </a:lnSpc>
              <a:spcBef>
                <a:spcPts val="0"/>
              </a:spcBef>
              <a:spcAft>
                <a:spcPts val="0"/>
              </a:spcAft>
              <a:buClr>
                <a:schemeClr val="lt1"/>
              </a:buClr>
              <a:buSzPts val="2000"/>
              <a:buFont typeface="Arial"/>
              <a:buChar char="•"/>
            </a:pPr>
            <a:r>
              <a:rPr lang="en-US" sz="2000" dirty="0">
                <a:solidFill>
                  <a:schemeClr val="lt1"/>
                </a:solidFill>
              </a:rPr>
              <a:t>Timer will be started once the question has been read out/visuals shown and will run for 60 seconds.</a:t>
            </a:r>
            <a:endParaRPr dirty="0"/>
          </a:p>
          <a:p>
            <a:pPr marL="914400" lvl="1" indent="-355600" algn="l" rtl="0">
              <a:lnSpc>
                <a:spcPct val="115000"/>
              </a:lnSpc>
              <a:spcBef>
                <a:spcPts val="0"/>
              </a:spcBef>
              <a:spcAft>
                <a:spcPts val="0"/>
              </a:spcAft>
              <a:buClr>
                <a:schemeClr val="lt1"/>
              </a:buClr>
              <a:buSzPts val="2000"/>
              <a:buFont typeface="Arial"/>
              <a:buChar char="•"/>
            </a:pPr>
            <a:r>
              <a:rPr lang="en-US" sz="2000" dirty="0">
                <a:solidFill>
                  <a:schemeClr val="lt1"/>
                </a:solidFill>
              </a:rPr>
              <a:t>No need to announce you are pouncing - just send answer over Zoom chat. If answer is not received when timer ends, your team will be deemed to have not pounced</a:t>
            </a:r>
            <a:endParaRPr dirty="0"/>
          </a:p>
          <a:p>
            <a:pPr marL="457200" lvl="0" indent="-355600" algn="l" rtl="0">
              <a:lnSpc>
                <a:spcPct val="115000"/>
              </a:lnSpc>
              <a:spcBef>
                <a:spcPts val="0"/>
              </a:spcBef>
              <a:spcAft>
                <a:spcPts val="0"/>
              </a:spcAft>
              <a:buClr>
                <a:schemeClr val="lt1"/>
              </a:buClr>
              <a:buSzPts val="2000"/>
              <a:buFont typeface="Arial"/>
              <a:buChar char="•"/>
            </a:pPr>
            <a:r>
              <a:rPr lang="en-US" sz="2000" dirty="0"/>
              <a:t>Questions designed to be workable (we hope!) – so please guess! ☺</a:t>
            </a:r>
            <a:endParaRPr sz="2000" dirty="0"/>
          </a:p>
          <a:p>
            <a:pPr marL="914400" lvl="1" indent="-228600" algn="l" rtl="0">
              <a:lnSpc>
                <a:spcPct val="115000"/>
              </a:lnSpc>
              <a:spcBef>
                <a:spcPts val="0"/>
              </a:spcBef>
              <a:spcAft>
                <a:spcPts val="0"/>
              </a:spcAft>
              <a:buClr>
                <a:schemeClr val="lt1"/>
              </a:buClr>
              <a:buSzPts val="2000"/>
              <a:buFont typeface="Arial"/>
              <a:buNone/>
            </a:pPr>
            <a:endParaRPr sz="2000" dirty="0">
              <a:solidFill>
                <a:schemeClr val="lt1"/>
              </a:solidFill>
            </a:endParaRPr>
          </a:p>
        </p:txBody>
      </p:sp>
      <p:pic>
        <p:nvPicPr>
          <p:cNvPr id="6" name="Countdown - 1941">
            <a:hlinkClick r:id="" action="ppaction://media"/>
            <a:extLst>
              <a:ext uri="{FF2B5EF4-FFF2-40B4-BE49-F238E27FC236}">
                <a16:creationId xmlns:a16="http://schemas.microsoft.com/office/drawing/2014/main" id="{62D03FAE-B18A-4731-B970-8AA558E415AB}"/>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1048bf79123_0_21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The Roerich Pact was aimed at </a:t>
            </a:r>
            <a:r>
              <a:rPr lang="en-US" sz="2000">
                <a:solidFill>
                  <a:srgbClr val="FB8C00"/>
                </a:solidFill>
              </a:rPr>
              <a:t>protecting cultural heritage sites</a:t>
            </a:r>
            <a:r>
              <a:rPr lang="en-US" sz="2000"/>
              <a:t> from destruction or damage during armed conflict. The Banner of Peace was to be flown or </a:t>
            </a:r>
            <a:r>
              <a:rPr lang="en-US" sz="2000">
                <a:solidFill>
                  <a:srgbClr val="FB8C00"/>
                </a:solidFill>
              </a:rPr>
              <a:t>attached to the top of monuments so that air and ground troops would be able to identify what monuments</a:t>
            </a:r>
            <a:r>
              <a:rPr lang="en-US" sz="2000"/>
              <a:t> to protect.</a:t>
            </a:r>
            <a:endParaRPr sz="2000"/>
          </a:p>
          <a:p>
            <a:pPr marL="0" lvl="0" indent="0" algn="l" rtl="0">
              <a:lnSpc>
                <a:spcPct val="115000"/>
              </a:lnSpc>
              <a:spcBef>
                <a:spcPts val="1600"/>
              </a:spcBef>
              <a:spcAft>
                <a:spcPts val="0"/>
              </a:spcAft>
              <a:buSzPts val="2500"/>
              <a:buNone/>
            </a:pPr>
            <a:r>
              <a:rPr lang="en-US" sz="2000"/>
              <a:t>The Roerich Pact was superseded after World War II by the Hague Convention for the Protection of Cultural Property in the Event of Armed Conflict and the creation of UNESCO.</a:t>
            </a:r>
            <a:endParaRPr sz="2000"/>
          </a:p>
        </p:txBody>
      </p:sp>
      <p:sp>
        <p:nvSpPr>
          <p:cNvPr id="257" name="Google Shape;257;g1048bf79123_0_21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7</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1048bf79123_0_22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500"/>
              <a:buFont typeface="Arial"/>
              <a:buNone/>
            </a:pPr>
            <a:r>
              <a:rPr lang="en-US" sz="2200" i="1"/>
              <a:t>Septentrionalium Terrarum</a:t>
            </a:r>
            <a:r>
              <a:rPr lang="en-US" sz="2200"/>
              <a:t> by Mercator and his proteges</a:t>
            </a:r>
            <a:endParaRPr sz="2000"/>
          </a:p>
        </p:txBody>
      </p:sp>
      <p:sp>
        <p:nvSpPr>
          <p:cNvPr id="263" name="Google Shape;263;g1048bf79123_0_22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8</a:t>
            </a:r>
            <a:endParaRPr sz="2000" b="1" i="0" u="none" strike="noStrike" cap="none">
              <a:solidFill>
                <a:schemeClr val="lt1"/>
              </a:solidFill>
              <a:latin typeface="Old Standard TT"/>
              <a:ea typeface="Old Standard TT"/>
              <a:cs typeface="Old Standard TT"/>
              <a:sym typeface="Old Standard TT"/>
            </a:endParaRPr>
          </a:p>
        </p:txBody>
      </p:sp>
      <p:pic>
        <p:nvPicPr>
          <p:cNvPr id="264" name="Google Shape;264;g1048bf79123_0_222"/>
          <p:cNvPicPr preferRelativeResize="0"/>
          <p:nvPr/>
        </p:nvPicPr>
        <p:blipFill>
          <a:blip r:embed="rId3">
            <a:alphaModFix/>
          </a:blip>
          <a:stretch>
            <a:fillRect/>
          </a:stretch>
        </p:blipFill>
        <p:spPr>
          <a:xfrm>
            <a:off x="311700" y="986313"/>
            <a:ext cx="4022448" cy="3780473"/>
          </a:xfrm>
          <a:prstGeom prst="rect">
            <a:avLst/>
          </a:prstGeom>
          <a:noFill/>
          <a:ln>
            <a:noFill/>
          </a:ln>
        </p:spPr>
      </p:pic>
      <p:pic>
        <p:nvPicPr>
          <p:cNvPr id="265" name="Google Shape;265;g1048bf79123_0_222"/>
          <p:cNvPicPr preferRelativeResize="0"/>
          <p:nvPr/>
        </p:nvPicPr>
        <p:blipFill>
          <a:blip r:embed="rId4">
            <a:alphaModFix/>
          </a:blip>
          <a:stretch>
            <a:fillRect/>
          </a:stretch>
        </p:blipFill>
        <p:spPr>
          <a:xfrm>
            <a:off x="4486548" y="1591625"/>
            <a:ext cx="4505052" cy="3071307"/>
          </a:xfrm>
          <a:prstGeom prst="rect">
            <a:avLst/>
          </a:prstGeom>
          <a:noFill/>
          <a:ln>
            <a:noFill/>
          </a:ln>
        </p:spPr>
      </p:pic>
      <p:sp>
        <p:nvSpPr>
          <p:cNvPr id="266" name="Google Shape;266;g1048bf79123_0_222"/>
          <p:cNvSpPr/>
          <p:nvPr/>
        </p:nvSpPr>
        <p:spPr>
          <a:xfrm>
            <a:off x="5967275" y="3609900"/>
            <a:ext cx="1004700" cy="401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1048bf79123_0_222"/>
          <p:cNvSpPr/>
          <p:nvPr/>
        </p:nvSpPr>
        <p:spPr>
          <a:xfrm>
            <a:off x="4572000" y="3113475"/>
            <a:ext cx="531300" cy="214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g1048bf79123_0_222"/>
          <p:cNvSpPr/>
          <p:nvPr/>
        </p:nvSpPr>
        <p:spPr>
          <a:xfrm>
            <a:off x="5715000" y="3113475"/>
            <a:ext cx="531300" cy="214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g1048bf79123_0_222"/>
          <p:cNvSpPr/>
          <p:nvPr/>
        </p:nvSpPr>
        <p:spPr>
          <a:xfrm>
            <a:off x="6198325" y="2701600"/>
            <a:ext cx="653100" cy="873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g1048bf79123_0_222"/>
          <p:cNvSpPr txBox="1"/>
          <p:nvPr/>
        </p:nvSpPr>
        <p:spPr>
          <a:xfrm>
            <a:off x="5996425" y="2704950"/>
            <a:ext cx="3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FF0000"/>
                </a:solidFill>
                <a:highlight>
                  <a:srgbClr val="FFFF00"/>
                </a:highlight>
                <a:latin typeface="Old Standard TT"/>
                <a:ea typeface="Old Standard TT"/>
                <a:cs typeface="Old Standard TT"/>
                <a:sym typeface="Old Standard TT"/>
              </a:rPr>
              <a:t>X</a:t>
            </a:r>
            <a:endParaRPr b="1">
              <a:solidFill>
                <a:srgbClr val="FF0000"/>
              </a:solidFill>
              <a:highlight>
                <a:srgbClr val="FFFF00"/>
              </a:highlight>
              <a:latin typeface="Old Standard TT"/>
              <a:ea typeface="Old Standard TT"/>
              <a:cs typeface="Old Standard TT"/>
              <a:sym typeface="Old Standard T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048bf79123_0_234"/>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500"/>
              <a:buNone/>
            </a:pPr>
            <a:r>
              <a:rPr lang="en-US" sz="2000" dirty="0"/>
              <a:t>Mapmaker Gerardus Mercator’s </a:t>
            </a:r>
            <a:r>
              <a:rPr lang="en-US" sz="2000" i="1" dirty="0" err="1"/>
              <a:t>Septentrionalium</a:t>
            </a:r>
            <a:r>
              <a:rPr lang="en-US" sz="2000" i="1" dirty="0"/>
              <a:t> </a:t>
            </a:r>
            <a:r>
              <a:rPr lang="en-US" sz="2000" i="1" dirty="0" err="1"/>
              <a:t>Terrarum</a:t>
            </a:r>
            <a:r>
              <a:rPr lang="en-US" sz="2000" dirty="0"/>
              <a:t> (1606)</a:t>
            </a:r>
            <a:br>
              <a:rPr lang="en-US" sz="2000" dirty="0"/>
            </a:br>
            <a:r>
              <a:rPr lang="en-US" sz="2000" dirty="0"/>
              <a:t>was one of the first maps to depict X. Little was known about X at the time, but it was widely believed that it was a magnetic mountain (as Mercator depicts it). This provided an easy explanation for why a certain tool behaved the way it did. </a:t>
            </a:r>
            <a:r>
              <a:rPr lang="en-US" sz="2000" u="sng" dirty="0">
                <a:solidFill>
                  <a:schemeClr val="accent3"/>
                </a:solidFill>
              </a:rPr>
              <a:t>ID X, and what was the tool and explanation? (5)</a:t>
            </a:r>
            <a:endParaRPr sz="2000" u="sng" dirty="0">
              <a:solidFill>
                <a:schemeClr val="accent3"/>
              </a:solidFill>
            </a:endParaRPr>
          </a:p>
          <a:p>
            <a:pPr marL="0" lvl="0" indent="0" algn="l" rtl="0">
              <a:lnSpc>
                <a:spcPct val="115000"/>
              </a:lnSpc>
              <a:spcBef>
                <a:spcPts val="0"/>
              </a:spcBef>
              <a:spcAft>
                <a:spcPts val="0"/>
              </a:spcAft>
              <a:buSzPts val="2500"/>
              <a:buNone/>
            </a:pPr>
            <a:endParaRPr sz="2000" b="1" u="sng" dirty="0">
              <a:solidFill>
                <a:schemeClr val="accent3"/>
              </a:solidFill>
            </a:endParaRPr>
          </a:p>
          <a:p>
            <a:pPr marL="0" lvl="0" indent="0" algn="l" rtl="0">
              <a:lnSpc>
                <a:spcPct val="115000"/>
              </a:lnSpc>
              <a:spcBef>
                <a:spcPts val="0"/>
              </a:spcBef>
              <a:spcAft>
                <a:spcPts val="0"/>
              </a:spcAft>
              <a:buSzPts val="2500"/>
              <a:buNone/>
            </a:pPr>
            <a:r>
              <a:rPr lang="en-US" sz="2000" dirty="0"/>
              <a:t>Mercator famously made a world map in 1569, using</a:t>
            </a:r>
            <a:br>
              <a:rPr lang="en-US" sz="2000" dirty="0"/>
            </a:br>
            <a:r>
              <a:rPr lang="en-US" sz="2000" dirty="0"/>
              <a:t> the Mercator projection that is still in use today. </a:t>
            </a:r>
            <a:br>
              <a:rPr lang="en-US" sz="2000" dirty="0"/>
            </a:br>
            <a:r>
              <a:rPr lang="en-US" sz="2000" dirty="0"/>
              <a:t>Primarily built for navigation, the 1569 map positioned</a:t>
            </a:r>
            <a:br>
              <a:rPr lang="en-US" sz="2000" dirty="0"/>
            </a:br>
            <a:r>
              <a:rPr lang="en-US" sz="2000" dirty="0"/>
              <a:t>land masses accurately direction-wise but introduces </a:t>
            </a:r>
            <a:br>
              <a:rPr lang="en-US" sz="2000" dirty="0"/>
            </a:br>
            <a:r>
              <a:rPr lang="en-US" sz="2000" dirty="0"/>
              <a:t>other distortions. This made it impossible to depict X on that map. </a:t>
            </a:r>
            <a:r>
              <a:rPr lang="en-US" sz="2000" u="sng" dirty="0">
                <a:solidFill>
                  <a:srgbClr val="FF9900"/>
                </a:solidFill>
              </a:rPr>
              <a:t>Why was it not possible to depict X on the 1569 map? (5)</a:t>
            </a:r>
            <a:r>
              <a:rPr lang="en-US" sz="2000" u="sng" dirty="0"/>
              <a:t> </a:t>
            </a:r>
            <a:endParaRPr sz="2000" u="sng" dirty="0"/>
          </a:p>
        </p:txBody>
      </p:sp>
      <p:sp>
        <p:nvSpPr>
          <p:cNvPr id="276" name="Google Shape;276;g1048bf79123_0_234"/>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8</a:t>
            </a:r>
            <a:endParaRPr sz="2000" b="1" i="0" u="none" strike="noStrike" cap="none">
              <a:solidFill>
                <a:schemeClr val="lt1"/>
              </a:solidFill>
              <a:latin typeface="Old Standard TT"/>
              <a:ea typeface="Old Standard TT"/>
              <a:cs typeface="Old Standard TT"/>
              <a:sym typeface="Old Standard TT"/>
            </a:endParaRPr>
          </a:p>
        </p:txBody>
      </p:sp>
      <p:pic>
        <p:nvPicPr>
          <p:cNvPr id="4" name="Countdown - 1941">
            <a:hlinkClick r:id="" action="ppaction://media"/>
            <a:extLst>
              <a:ext uri="{FF2B5EF4-FFF2-40B4-BE49-F238E27FC236}">
                <a16:creationId xmlns:a16="http://schemas.microsoft.com/office/drawing/2014/main" id="{9F6231DD-D123-462C-8D40-541D993F3A27}"/>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84218" y="14514"/>
            <a:ext cx="1152525" cy="681037"/>
          </a:xfrm>
          <a:prstGeom prst="rect">
            <a:avLst/>
          </a:prstGeom>
        </p:spPr>
      </p:pic>
      <p:pic>
        <p:nvPicPr>
          <p:cNvPr id="5" name="Google Shape;265;g1048bf79123_0_222">
            <a:extLst>
              <a:ext uri="{FF2B5EF4-FFF2-40B4-BE49-F238E27FC236}">
                <a16:creationId xmlns:a16="http://schemas.microsoft.com/office/drawing/2014/main" id="{F742E159-CEFF-4A5E-A3B9-66A8743D67FB}"/>
              </a:ext>
            </a:extLst>
          </p:cNvPr>
          <p:cNvPicPr preferRelativeResize="0"/>
          <p:nvPr/>
        </p:nvPicPr>
        <p:blipFill>
          <a:blip r:embed="rId6">
            <a:alphaModFix/>
          </a:blip>
          <a:stretch>
            <a:fillRect/>
          </a:stretch>
        </p:blipFill>
        <p:spPr>
          <a:xfrm>
            <a:off x="6512645" y="2325605"/>
            <a:ext cx="2336879" cy="1593161"/>
          </a:xfrm>
          <a:prstGeom prst="rect">
            <a:avLst/>
          </a:prstGeom>
          <a:noFill/>
          <a:ln>
            <a:noFill/>
          </a:ln>
        </p:spPr>
      </p:pic>
      <p:sp>
        <p:nvSpPr>
          <p:cNvPr id="6" name="Google Shape;269;g1048bf79123_0_222">
            <a:extLst>
              <a:ext uri="{FF2B5EF4-FFF2-40B4-BE49-F238E27FC236}">
                <a16:creationId xmlns:a16="http://schemas.microsoft.com/office/drawing/2014/main" id="{4100B8E7-363F-445C-8B88-D600EE9CCBF2}"/>
              </a:ext>
            </a:extLst>
          </p:cNvPr>
          <p:cNvSpPr/>
          <p:nvPr/>
        </p:nvSpPr>
        <p:spPr>
          <a:xfrm>
            <a:off x="7405272" y="2933503"/>
            <a:ext cx="338779" cy="453313"/>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70;g1048bf79123_0_222">
            <a:extLst>
              <a:ext uri="{FF2B5EF4-FFF2-40B4-BE49-F238E27FC236}">
                <a16:creationId xmlns:a16="http://schemas.microsoft.com/office/drawing/2014/main" id="{78393668-5BD7-4C03-85F0-E3F2C0B3D865}"/>
              </a:ext>
            </a:extLst>
          </p:cNvPr>
          <p:cNvSpPr txBox="1"/>
          <p:nvPr/>
        </p:nvSpPr>
        <p:spPr>
          <a:xfrm>
            <a:off x="7631657" y="2658074"/>
            <a:ext cx="16682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solidFill>
                  <a:srgbClr val="FF0000"/>
                </a:solidFill>
                <a:highlight>
                  <a:srgbClr val="FFFF00"/>
                </a:highlight>
                <a:latin typeface="Old Standard TT"/>
                <a:ea typeface="Old Standard TT"/>
                <a:cs typeface="Old Standard TT"/>
                <a:sym typeface="Old Standard TT"/>
              </a:rPr>
              <a:t>X</a:t>
            </a:r>
            <a:endParaRPr b="1" dirty="0">
              <a:solidFill>
                <a:srgbClr val="FF0000"/>
              </a:solidFill>
              <a:highlight>
                <a:srgbClr val="FFFF00"/>
              </a:highlight>
              <a:latin typeface="Old Standard TT"/>
              <a:ea typeface="Old Standard TT"/>
              <a:cs typeface="Old Standard TT"/>
              <a:sym typeface="Old Standard TT"/>
            </a:endParaRPr>
          </a:p>
        </p:txBody>
      </p:sp>
      <p:sp>
        <p:nvSpPr>
          <p:cNvPr id="8" name="Google Shape;267;g1048bf79123_0_222">
            <a:extLst>
              <a:ext uri="{FF2B5EF4-FFF2-40B4-BE49-F238E27FC236}">
                <a16:creationId xmlns:a16="http://schemas.microsoft.com/office/drawing/2014/main" id="{2344E223-5641-4695-900D-09C5415D2CE9}"/>
              </a:ext>
            </a:extLst>
          </p:cNvPr>
          <p:cNvSpPr/>
          <p:nvPr/>
        </p:nvSpPr>
        <p:spPr>
          <a:xfrm>
            <a:off x="6502393" y="3040904"/>
            <a:ext cx="386157" cy="155902"/>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7;g1048bf79123_0_222">
            <a:extLst>
              <a:ext uri="{FF2B5EF4-FFF2-40B4-BE49-F238E27FC236}">
                <a16:creationId xmlns:a16="http://schemas.microsoft.com/office/drawing/2014/main" id="{B9356A32-40C0-4AF7-BB22-C705B40494E8}"/>
              </a:ext>
            </a:extLst>
          </p:cNvPr>
          <p:cNvSpPr/>
          <p:nvPr/>
        </p:nvSpPr>
        <p:spPr>
          <a:xfrm>
            <a:off x="6988616" y="3040906"/>
            <a:ext cx="386157" cy="155902"/>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7;g1048bf79123_0_222">
            <a:extLst>
              <a:ext uri="{FF2B5EF4-FFF2-40B4-BE49-F238E27FC236}">
                <a16:creationId xmlns:a16="http://schemas.microsoft.com/office/drawing/2014/main" id="{6805FF56-765F-4791-9301-672129E72167}"/>
              </a:ext>
            </a:extLst>
          </p:cNvPr>
          <p:cNvSpPr/>
          <p:nvPr/>
        </p:nvSpPr>
        <p:spPr>
          <a:xfrm>
            <a:off x="7213587" y="3389245"/>
            <a:ext cx="500755" cy="202168"/>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048bf79123_0_239"/>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282" name="Google Shape;282;g1048bf79123_0_239"/>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8</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048bf79123_0_244"/>
          <p:cNvSpPr txBox="1">
            <a:spLocks noGrp="1"/>
          </p:cNvSpPr>
          <p:nvPr>
            <p:ph type="title"/>
          </p:nvPr>
        </p:nvSpPr>
        <p:spPr>
          <a:xfrm>
            <a:off x="311700" y="445025"/>
            <a:ext cx="59169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X = </a:t>
            </a:r>
            <a:r>
              <a:rPr lang="en-US" sz="2000">
                <a:solidFill>
                  <a:srgbClr val="FB8C00"/>
                </a:solidFill>
              </a:rPr>
              <a:t>North Pole</a:t>
            </a:r>
            <a:r>
              <a:rPr lang="en-US" sz="2000"/>
              <a:t>. The tool is the </a:t>
            </a:r>
            <a:r>
              <a:rPr lang="en-US" sz="2000">
                <a:solidFill>
                  <a:srgbClr val="FB8C00"/>
                </a:solidFill>
              </a:rPr>
              <a:t>compass</a:t>
            </a:r>
            <a:r>
              <a:rPr lang="en-US" sz="2000"/>
              <a:t>, which was believed to point due north as there was a magnetic rock in the north.</a:t>
            </a:r>
            <a:endParaRPr sz="2000"/>
          </a:p>
          <a:p>
            <a:pPr marL="0" lvl="0" indent="0" algn="l" rtl="0">
              <a:lnSpc>
                <a:spcPct val="115000"/>
              </a:lnSpc>
              <a:spcBef>
                <a:spcPts val="1600"/>
              </a:spcBef>
              <a:spcAft>
                <a:spcPts val="0"/>
              </a:spcAft>
              <a:buSzPts val="2500"/>
              <a:buNone/>
            </a:pPr>
            <a:r>
              <a:rPr lang="en-US" sz="2000"/>
              <a:t>To preserve directional accuracy, the Mercator projection increases the area of a landmass as you move away from the equator. The </a:t>
            </a:r>
            <a:r>
              <a:rPr lang="en-US" sz="2000">
                <a:solidFill>
                  <a:srgbClr val="FB8C00"/>
                </a:solidFill>
              </a:rPr>
              <a:t>north pole would have been infinitely sized</a:t>
            </a:r>
            <a:r>
              <a:rPr lang="en-US" sz="2000"/>
              <a:t> in this projection.</a:t>
            </a:r>
            <a:endParaRPr sz="2000"/>
          </a:p>
          <a:p>
            <a:pPr marL="0" lvl="0" indent="0" algn="l" rtl="0">
              <a:lnSpc>
                <a:spcPct val="115000"/>
              </a:lnSpc>
              <a:spcBef>
                <a:spcPts val="1600"/>
              </a:spcBef>
              <a:spcAft>
                <a:spcPts val="0"/>
              </a:spcAft>
              <a:buSzPts val="2500"/>
              <a:buNone/>
            </a:pPr>
            <a:r>
              <a:rPr lang="en-US" sz="2000"/>
              <a:t>This continues to be a problem with interpreting geography using maps, as landmasses further away from the equator show up much larger than they are vis-a-vis lands closer than the equator. </a:t>
            </a:r>
            <a:endParaRPr sz="2000"/>
          </a:p>
        </p:txBody>
      </p:sp>
      <p:sp>
        <p:nvSpPr>
          <p:cNvPr id="288" name="Google Shape;288;g1048bf79123_0_244"/>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8</a:t>
            </a:r>
            <a:endParaRPr sz="2000" b="1" i="0" u="none" strike="noStrike" cap="none">
              <a:solidFill>
                <a:schemeClr val="lt1"/>
              </a:solidFill>
              <a:latin typeface="Old Standard TT"/>
              <a:ea typeface="Old Standard TT"/>
              <a:cs typeface="Old Standard TT"/>
              <a:sym typeface="Old Standard TT"/>
            </a:endParaRPr>
          </a:p>
        </p:txBody>
      </p:sp>
      <p:pic>
        <p:nvPicPr>
          <p:cNvPr id="289" name="Google Shape;289;g1048bf79123_0_244"/>
          <p:cNvPicPr preferRelativeResize="0"/>
          <p:nvPr/>
        </p:nvPicPr>
        <p:blipFill>
          <a:blip r:embed="rId3">
            <a:alphaModFix/>
          </a:blip>
          <a:stretch>
            <a:fillRect/>
          </a:stretch>
        </p:blipFill>
        <p:spPr>
          <a:xfrm>
            <a:off x="6228600" y="1061613"/>
            <a:ext cx="2857350" cy="21430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048bf79123_0_250"/>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1048bf79123_0_25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96" name="Google Shape;296;g1048bf79123_0_250"/>
          <p:cNvPicPr preferRelativeResize="0"/>
          <p:nvPr/>
        </p:nvPicPr>
        <p:blipFill>
          <a:blip r:embed="rId3">
            <a:alphaModFix/>
          </a:blip>
          <a:stretch>
            <a:fillRect/>
          </a:stretch>
        </p:blipFill>
        <p:spPr>
          <a:xfrm>
            <a:off x="235500" y="1060375"/>
            <a:ext cx="8810250" cy="3105950"/>
          </a:xfrm>
          <a:prstGeom prst="rect">
            <a:avLst/>
          </a:prstGeom>
          <a:noFill/>
          <a:ln>
            <a:noFill/>
          </a:ln>
        </p:spPr>
      </p:pic>
      <p:sp>
        <p:nvSpPr>
          <p:cNvPr id="297" name="Google Shape;297;g1048bf79123_0_25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8</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1048bf79123_0_26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sz="2000" dirty="0"/>
              <a:t>Having observed that staining dyes worked selectively on lab cell </a:t>
            </a:r>
            <a:br>
              <a:rPr lang="en-US" sz="2000" dirty="0"/>
            </a:br>
            <a:r>
              <a:rPr lang="en-US" sz="2000" dirty="0"/>
              <a:t>samples, Paul Ehrlich was inspired to find drugs that were similarly selective: ‘magic bullet’ molecules that reacted with and delivered toxins only to pathogens but left the body healthy. Ehrlich gave this approach a name that is today synonymous with treatment for a particular disease. </a:t>
            </a:r>
            <a:r>
              <a:rPr lang="en-US" sz="2000" u="sng" dirty="0">
                <a:solidFill>
                  <a:srgbClr val="FF9900"/>
                </a:solidFill>
              </a:rPr>
              <a:t>What name? (5)</a:t>
            </a:r>
            <a:endParaRPr sz="2000" u="sng" dirty="0">
              <a:solidFill>
                <a:srgbClr val="FF9900"/>
              </a:solidFill>
            </a:endParaRPr>
          </a:p>
          <a:p>
            <a:pPr marL="0" lvl="0" indent="0" algn="l" rtl="0">
              <a:lnSpc>
                <a:spcPct val="115000"/>
              </a:lnSpc>
              <a:spcBef>
                <a:spcPts val="0"/>
              </a:spcBef>
              <a:spcAft>
                <a:spcPts val="0"/>
              </a:spcAft>
              <a:buSzPts val="1100"/>
              <a:buNone/>
            </a:pPr>
            <a:endParaRPr sz="1200" dirty="0"/>
          </a:p>
          <a:p>
            <a:pPr marL="0" lvl="0" indent="0" algn="l" rtl="0">
              <a:lnSpc>
                <a:spcPct val="115000"/>
              </a:lnSpc>
              <a:spcBef>
                <a:spcPts val="0"/>
              </a:spcBef>
              <a:spcAft>
                <a:spcPts val="0"/>
              </a:spcAft>
              <a:buSzPts val="1100"/>
              <a:buNone/>
            </a:pPr>
            <a:r>
              <a:rPr lang="en-US" sz="2000" dirty="0"/>
              <a:t>In 1899, Ehrlich discovered that when a water-soluble dye was injected into the bloodstream of a mouse, all of its organs were stained except one. In 1913, his student Edwin </a:t>
            </a:r>
            <a:r>
              <a:rPr lang="en-US" sz="2000" dirty="0" err="1"/>
              <a:t>Goldmann</a:t>
            </a:r>
            <a:r>
              <a:rPr lang="en-US" sz="2000" dirty="0"/>
              <a:t> found that when the dye was injected directly into this organ, it alone picked up the stain: no other body tissue did. </a:t>
            </a:r>
            <a:r>
              <a:rPr lang="en-US" sz="2000" u="sng" dirty="0">
                <a:solidFill>
                  <a:schemeClr val="accent3"/>
                </a:solidFill>
              </a:rPr>
              <a:t>What phenomenon, which continues to pose a challenge to drug development, did these findings first illuminate? (5)</a:t>
            </a:r>
            <a:r>
              <a:rPr lang="en-US" sz="2000" dirty="0"/>
              <a:t> </a:t>
            </a:r>
            <a:endParaRPr sz="2000" dirty="0"/>
          </a:p>
          <a:p>
            <a:pPr marL="0" lvl="0" indent="0" algn="l" rtl="0">
              <a:lnSpc>
                <a:spcPct val="115000"/>
              </a:lnSpc>
              <a:spcBef>
                <a:spcPts val="0"/>
              </a:spcBef>
              <a:spcAft>
                <a:spcPts val="0"/>
              </a:spcAft>
              <a:buSzPts val="2500"/>
              <a:buNone/>
            </a:pPr>
            <a:endParaRPr sz="2000" dirty="0"/>
          </a:p>
        </p:txBody>
      </p:sp>
      <p:sp>
        <p:nvSpPr>
          <p:cNvPr id="309" name="Google Shape;309;g1048bf79123_0_26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9</a:t>
            </a:r>
            <a:endParaRPr sz="2000" b="1" i="0" u="none" strike="noStrike" cap="none">
              <a:solidFill>
                <a:schemeClr val="lt1"/>
              </a:solidFill>
              <a:latin typeface="Old Standard TT"/>
              <a:ea typeface="Old Standard TT"/>
              <a:cs typeface="Old Standard TT"/>
              <a:sym typeface="Old Standard TT"/>
            </a:endParaRPr>
          </a:p>
        </p:txBody>
      </p:sp>
      <p:pic>
        <p:nvPicPr>
          <p:cNvPr id="4" name="Countdown - 1941">
            <a:hlinkClick r:id="" action="ppaction://media"/>
            <a:extLst>
              <a:ext uri="{FF2B5EF4-FFF2-40B4-BE49-F238E27FC236}">
                <a16:creationId xmlns:a16="http://schemas.microsoft.com/office/drawing/2014/main" id="{E7D152D2-4E84-48B9-B739-CB8546CE8101}"/>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1048bf79123_0_26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315" name="Google Shape;315;g1048bf79123_0_26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9</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1048bf79123_0_272"/>
          <p:cNvSpPr txBox="1">
            <a:spLocks noGrp="1"/>
          </p:cNvSpPr>
          <p:nvPr>
            <p:ph type="title"/>
          </p:nvPr>
        </p:nvSpPr>
        <p:spPr>
          <a:xfrm>
            <a:off x="311700" y="453125"/>
            <a:ext cx="5499600" cy="60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1800">
                <a:solidFill>
                  <a:srgbClr val="FB8C00"/>
                </a:solidFill>
              </a:rPr>
              <a:t>Chemotherapy</a:t>
            </a:r>
            <a:r>
              <a:rPr lang="en-US" sz="1800"/>
              <a:t>. Ehrlich won the 1908 Physiology Nobel for this work. His original intent is reflected in modern day cancer-therapeutic chemotherapy.</a:t>
            </a:r>
            <a:endParaRPr sz="1800"/>
          </a:p>
          <a:p>
            <a:pPr marL="0" lvl="0" indent="0" algn="l" rtl="0">
              <a:lnSpc>
                <a:spcPct val="115000"/>
              </a:lnSpc>
              <a:spcBef>
                <a:spcPts val="1600"/>
              </a:spcBef>
              <a:spcAft>
                <a:spcPts val="0"/>
              </a:spcAft>
              <a:buSzPts val="2500"/>
              <a:buNone/>
            </a:pPr>
            <a:r>
              <a:rPr lang="en-US" sz="1800"/>
              <a:t>Ehrlich and Goldmann were among the first to stumble upon the </a:t>
            </a:r>
            <a:r>
              <a:rPr lang="en-US" sz="1800">
                <a:solidFill>
                  <a:srgbClr val="FB8C00"/>
                </a:solidFill>
              </a:rPr>
              <a:t>Blood-Brain Barrier (BBB)</a:t>
            </a:r>
            <a:r>
              <a:rPr lang="en-US" sz="1800"/>
              <a:t>: the blood vessels and tissue that prevent most molecules from reaching the brain. This protects the brain from harmful substances. But it also prevents drug molecules from reaching the brain, making it very difficult to design therapies for brain diseases. </a:t>
            </a:r>
            <a:endParaRPr sz="1800"/>
          </a:p>
          <a:p>
            <a:pPr marL="0" lvl="0" indent="0" algn="l" rtl="0">
              <a:lnSpc>
                <a:spcPct val="115000"/>
              </a:lnSpc>
              <a:spcBef>
                <a:spcPts val="1600"/>
              </a:spcBef>
              <a:spcAft>
                <a:spcPts val="0"/>
              </a:spcAft>
              <a:buSzPts val="2500"/>
              <a:buNone/>
            </a:pPr>
            <a:r>
              <a:rPr lang="en-US" sz="1800"/>
              <a:t>Ehrlich himself is believed to have been skeptical of the idea. Much of the pioneering work on the BBB came in the 1920s from Lina Stern. </a:t>
            </a:r>
            <a:endParaRPr sz="1800"/>
          </a:p>
        </p:txBody>
      </p:sp>
      <p:sp>
        <p:nvSpPr>
          <p:cNvPr id="321" name="Google Shape;321;g1048bf79123_0_27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9</a:t>
            </a:r>
            <a:endParaRPr sz="2000" b="1" i="0" u="none" strike="noStrike" cap="none">
              <a:solidFill>
                <a:schemeClr val="lt1"/>
              </a:solidFill>
              <a:latin typeface="Old Standard TT"/>
              <a:ea typeface="Old Standard TT"/>
              <a:cs typeface="Old Standard TT"/>
              <a:sym typeface="Old Standard TT"/>
            </a:endParaRPr>
          </a:p>
        </p:txBody>
      </p:sp>
      <p:pic>
        <p:nvPicPr>
          <p:cNvPr id="322" name="Google Shape;322;g1048bf79123_0_272"/>
          <p:cNvPicPr preferRelativeResize="0"/>
          <p:nvPr/>
        </p:nvPicPr>
        <p:blipFill>
          <a:blip r:embed="rId3">
            <a:alphaModFix/>
          </a:blip>
          <a:stretch>
            <a:fillRect/>
          </a:stretch>
        </p:blipFill>
        <p:spPr>
          <a:xfrm>
            <a:off x="5963675" y="630275"/>
            <a:ext cx="2791053" cy="37804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048bf79123_0_499"/>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g1048bf79123_0_49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1048bf79123_0_499"/>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10</a:t>
            </a:r>
            <a:endParaRPr sz="2000" b="1" i="0" u="none" strike="noStrike" cap="none">
              <a:solidFill>
                <a:schemeClr val="lt1"/>
              </a:solidFill>
              <a:latin typeface="Old Standard TT"/>
              <a:ea typeface="Old Standard TT"/>
              <a:cs typeface="Old Standard TT"/>
              <a:sym typeface="Old Standard TT"/>
            </a:endParaRPr>
          </a:p>
        </p:txBody>
      </p:sp>
      <p:pic>
        <p:nvPicPr>
          <p:cNvPr id="3" name="Online Media 2" title="concert oum kalthoum">
            <a:hlinkClick r:id="" action="ppaction://media"/>
            <a:extLst>
              <a:ext uri="{FF2B5EF4-FFF2-40B4-BE49-F238E27FC236}">
                <a16:creationId xmlns:a16="http://schemas.microsoft.com/office/drawing/2014/main" id="{BBE7643A-288A-462B-8CAB-EB06072E42F2}"/>
              </a:ext>
            </a:extLst>
          </p:cNvPr>
          <p:cNvPicPr>
            <a:picLocks noRot="1" noChangeAspect="1"/>
          </p:cNvPicPr>
          <p:nvPr>
            <a:videoFile r:link="rId1"/>
          </p:nvPr>
        </p:nvPicPr>
        <p:blipFill>
          <a:blip r:embed="rId4"/>
          <a:stretch>
            <a:fillRect/>
          </a:stretch>
        </p:blipFill>
        <p:spPr>
          <a:xfrm>
            <a:off x="1901371" y="574700"/>
            <a:ext cx="5021943" cy="37664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4"/>
          <p:cNvSpPr txBox="1">
            <a:spLocks noGrp="1"/>
          </p:cNvSpPr>
          <p:nvPr>
            <p:ph type="title"/>
          </p:nvPr>
        </p:nvSpPr>
        <p:spPr>
          <a:xfrm>
            <a:off x="512700" y="1893300"/>
            <a:ext cx="8118600" cy="1522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accent1"/>
              </a:buClr>
              <a:buSzPts val="6000"/>
              <a:buNone/>
            </a:pPr>
            <a:r>
              <a:rPr lang="en-US"/>
              <a:t>Clockwise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g1048bf79123_0_506"/>
          <p:cNvSpPr txBox="1">
            <a:spLocks noGrp="1"/>
          </p:cNvSpPr>
          <p:nvPr>
            <p:ph type="title"/>
          </p:nvPr>
        </p:nvSpPr>
        <p:spPr>
          <a:xfrm>
            <a:off x="311700" y="3688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100" dirty="0">
                <a:solidFill>
                  <a:srgbClr val="FFFFFF"/>
                </a:solidFill>
              </a:rPr>
              <a:t>Umm </a:t>
            </a:r>
            <a:r>
              <a:rPr lang="en-US" sz="2100" dirty="0" err="1">
                <a:solidFill>
                  <a:srgbClr val="FFFFFF"/>
                </a:solidFill>
              </a:rPr>
              <a:t>Kulthum</a:t>
            </a:r>
            <a:r>
              <a:rPr lang="en-US" sz="2100" dirty="0">
                <a:solidFill>
                  <a:srgbClr val="FFFFFF"/>
                </a:solidFill>
              </a:rPr>
              <a:t>, “The Voice of Egypt” was Egypt’s premier </a:t>
            </a:r>
            <a:br>
              <a:rPr lang="en-US" sz="2100" dirty="0">
                <a:solidFill>
                  <a:srgbClr val="FFFFFF"/>
                </a:solidFill>
              </a:rPr>
            </a:br>
            <a:r>
              <a:rPr lang="en-US" sz="2100" dirty="0">
                <a:solidFill>
                  <a:srgbClr val="FFFFFF"/>
                </a:solidFill>
              </a:rPr>
              <a:t>singer of the 20th century. She shared a close friendship with Gamal Abdel Nasser, in whose support she sang many songs. Despite local and overseas acclaim, her musical choices caused consternation amongst traditionalists in the Arabic music community. </a:t>
            </a:r>
            <a:r>
              <a:rPr lang="en-US" sz="2100" u="sng" dirty="0">
                <a:solidFill>
                  <a:srgbClr val="FB8C00"/>
                </a:solidFill>
              </a:rPr>
              <a:t>Why did she face pushback from traditionalists? (5)</a:t>
            </a:r>
            <a:endParaRPr sz="2100" u="sng" dirty="0">
              <a:solidFill>
                <a:srgbClr val="FB8C00"/>
              </a:solidFill>
            </a:endParaRPr>
          </a:p>
          <a:p>
            <a:pPr marL="0" lvl="0" indent="0" algn="l" rtl="0">
              <a:lnSpc>
                <a:spcPct val="115000"/>
              </a:lnSpc>
              <a:spcBef>
                <a:spcPts val="0"/>
              </a:spcBef>
              <a:spcAft>
                <a:spcPts val="0"/>
              </a:spcAft>
              <a:buNone/>
            </a:pPr>
            <a:endParaRPr sz="2100" u="sng" dirty="0">
              <a:solidFill>
                <a:srgbClr val="FB8C00"/>
              </a:solidFill>
            </a:endParaRPr>
          </a:p>
          <a:p>
            <a:pPr marL="0" lvl="0" indent="0" algn="l" rtl="0">
              <a:lnSpc>
                <a:spcPct val="115000"/>
              </a:lnSpc>
              <a:spcBef>
                <a:spcPts val="0"/>
              </a:spcBef>
              <a:spcAft>
                <a:spcPts val="0"/>
              </a:spcAft>
              <a:buClr>
                <a:schemeClr val="dk1"/>
              </a:buClr>
              <a:buSzPts val="1100"/>
              <a:buFont typeface="Arial"/>
              <a:buNone/>
            </a:pPr>
            <a:r>
              <a:rPr lang="en-US" sz="2100" dirty="0"/>
              <a:t>When once asked what her favorite landmark in France was, Umm </a:t>
            </a:r>
            <a:r>
              <a:rPr lang="en-US" sz="2100" dirty="0" err="1"/>
              <a:t>Kulthum</a:t>
            </a:r>
            <a:r>
              <a:rPr lang="en-US" sz="2100" dirty="0"/>
              <a:t> replied X - understandable given her political leanings. In the rush to install X, it was oriented incorrectly, with a sign today guiding visitors noting “My Thebes East is my Paris North.” In 1999, X was also be used as the gnomon for a functioning sundial. </a:t>
            </a:r>
            <a:r>
              <a:rPr lang="en-US" sz="2100" u="sng" dirty="0">
                <a:solidFill>
                  <a:schemeClr val="accent3"/>
                </a:solidFill>
              </a:rPr>
              <a:t>ID X. (5)</a:t>
            </a:r>
            <a:endParaRPr sz="2100" u="sng" dirty="0">
              <a:solidFill>
                <a:srgbClr val="FB8C00"/>
              </a:solidFill>
            </a:endParaRPr>
          </a:p>
          <a:p>
            <a:pPr marL="0" lvl="0" indent="0" algn="l" rtl="0">
              <a:lnSpc>
                <a:spcPct val="115000"/>
              </a:lnSpc>
              <a:spcBef>
                <a:spcPts val="0"/>
              </a:spcBef>
              <a:spcAft>
                <a:spcPts val="0"/>
              </a:spcAft>
              <a:buNone/>
            </a:pPr>
            <a:endParaRPr sz="2100" u="sng" dirty="0">
              <a:solidFill>
                <a:srgbClr val="FB8C00"/>
              </a:solidFill>
            </a:endParaRPr>
          </a:p>
          <a:p>
            <a:pPr marL="0" lvl="0" indent="0" algn="l" rtl="0">
              <a:lnSpc>
                <a:spcPct val="115000"/>
              </a:lnSpc>
              <a:spcBef>
                <a:spcPts val="0"/>
              </a:spcBef>
              <a:spcAft>
                <a:spcPts val="0"/>
              </a:spcAft>
              <a:buNone/>
            </a:pPr>
            <a:endParaRPr sz="2100" dirty="0"/>
          </a:p>
          <a:p>
            <a:pPr marL="0" lvl="0" indent="0" algn="l" rtl="0">
              <a:lnSpc>
                <a:spcPct val="115000"/>
              </a:lnSpc>
              <a:spcBef>
                <a:spcPts val="0"/>
              </a:spcBef>
              <a:spcAft>
                <a:spcPts val="0"/>
              </a:spcAft>
              <a:buNone/>
            </a:pPr>
            <a:endParaRPr sz="2100" u="sng" dirty="0">
              <a:solidFill>
                <a:srgbClr val="FB8C00"/>
              </a:solidFill>
            </a:endParaRPr>
          </a:p>
          <a:p>
            <a:pPr marL="0" lvl="0" indent="0" algn="l" rtl="0">
              <a:lnSpc>
                <a:spcPct val="115000"/>
              </a:lnSpc>
              <a:spcBef>
                <a:spcPts val="0"/>
              </a:spcBef>
              <a:spcAft>
                <a:spcPts val="0"/>
              </a:spcAft>
              <a:buNone/>
            </a:pPr>
            <a:endParaRPr sz="2100" u="sng" dirty="0">
              <a:solidFill>
                <a:srgbClr val="FB8C00"/>
              </a:solidFill>
            </a:endParaRPr>
          </a:p>
        </p:txBody>
      </p:sp>
      <p:sp>
        <p:nvSpPr>
          <p:cNvPr id="336" name="Google Shape;336;g1048bf79123_0_50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10</a:t>
            </a:r>
            <a:endParaRPr sz="2000" b="1" i="0" u="none" strike="noStrike" cap="none">
              <a:solidFill>
                <a:schemeClr val="lt1"/>
              </a:solidFill>
              <a:latin typeface="Old Standard TT"/>
              <a:ea typeface="Old Standard TT"/>
              <a:cs typeface="Old Standard TT"/>
              <a:sym typeface="Old Standard TT"/>
            </a:endParaRPr>
          </a:p>
        </p:txBody>
      </p:sp>
      <p:pic>
        <p:nvPicPr>
          <p:cNvPr id="4" name="Countdown - 1941">
            <a:hlinkClick r:id="" action="ppaction://media"/>
            <a:extLst>
              <a:ext uri="{FF2B5EF4-FFF2-40B4-BE49-F238E27FC236}">
                <a16:creationId xmlns:a16="http://schemas.microsoft.com/office/drawing/2014/main" id="{9BA675E2-7A40-41BF-A8FD-394B503D161A}"/>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048bf79123_0_51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342" name="Google Shape;342;g1048bf79123_0_511"/>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10</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1048bf79123_0_516"/>
          <p:cNvSpPr txBox="1">
            <a:spLocks noGrp="1"/>
          </p:cNvSpPr>
          <p:nvPr>
            <p:ph type="title"/>
          </p:nvPr>
        </p:nvSpPr>
        <p:spPr>
          <a:xfrm>
            <a:off x="311700" y="3688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100">
                <a:solidFill>
                  <a:srgbClr val="FFFFFF"/>
                </a:solidFill>
              </a:rPr>
              <a:t>She faced pushback for the use of Western instruments in the ensemble for her performances</a:t>
            </a:r>
            <a:endParaRPr sz="2100">
              <a:solidFill>
                <a:srgbClr val="FFFFFF"/>
              </a:solidFill>
            </a:endParaRPr>
          </a:p>
          <a:p>
            <a:pPr marL="0" lvl="0" indent="0" algn="l" rtl="0">
              <a:lnSpc>
                <a:spcPct val="115000"/>
              </a:lnSpc>
              <a:spcBef>
                <a:spcPts val="0"/>
              </a:spcBef>
              <a:spcAft>
                <a:spcPts val="0"/>
              </a:spcAft>
              <a:buNone/>
            </a:pPr>
            <a:endParaRPr sz="2100">
              <a:solidFill>
                <a:srgbClr val="FFFFFF"/>
              </a:solidFill>
            </a:endParaRPr>
          </a:p>
          <a:p>
            <a:pPr marL="0" lvl="0" indent="0" algn="l" rtl="0">
              <a:lnSpc>
                <a:spcPct val="115000"/>
              </a:lnSpc>
              <a:spcBef>
                <a:spcPts val="0"/>
              </a:spcBef>
              <a:spcAft>
                <a:spcPts val="0"/>
              </a:spcAft>
              <a:buNone/>
            </a:pPr>
            <a:r>
              <a:rPr lang="en-US" sz="2100">
                <a:solidFill>
                  <a:srgbClr val="FFFFFF"/>
                </a:solidFill>
              </a:rPr>
              <a:t>X = The Luxor Obelisk at Place de la Concorde </a:t>
            </a:r>
            <a:endParaRPr sz="2100" u="sng">
              <a:solidFill>
                <a:srgbClr val="FB8C00"/>
              </a:solidFill>
            </a:endParaRPr>
          </a:p>
        </p:txBody>
      </p:sp>
      <p:sp>
        <p:nvSpPr>
          <p:cNvPr id="348" name="Google Shape;348;g1048bf79123_0_51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10</a:t>
            </a:r>
            <a:endParaRPr sz="2000" b="1" i="0" u="none" strike="noStrike" cap="none">
              <a:solidFill>
                <a:schemeClr val="lt1"/>
              </a:solidFill>
              <a:latin typeface="Old Standard TT"/>
              <a:ea typeface="Old Standard TT"/>
              <a:cs typeface="Old Standard TT"/>
              <a:sym typeface="Old Standard TT"/>
            </a:endParaRPr>
          </a:p>
        </p:txBody>
      </p:sp>
      <p:pic>
        <p:nvPicPr>
          <p:cNvPr id="349" name="Google Shape;349;g1048bf79123_0_516"/>
          <p:cNvPicPr preferRelativeResize="0"/>
          <p:nvPr/>
        </p:nvPicPr>
        <p:blipFill>
          <a:blip r:embed="rId3">
            <a:alphaModFix/>
          </a:blip>
          <a:stretch>
            <a:fillRect/>
          </a:stretch>
        </p:blipFill>
        <p:spPr>
          <a:xfrm>
            <a:off x="311698" y="2024075"/>
            <a:ext cx="4812826" cy="2887700"/>
          </a:xfrm>
          <a:prstGeom prst="rect">
            <a:avLst/>
          </a:prstGeom>
          <a:noFill/>
          <a:ln>
            <a:noFill/>
          </a:ln>
        </p:spPr>
      </p:pic>
      <p:pic>
        <p:nvPicPr>
          <p:cNvPr id="350" name="Google Shape;350;g1048bf79123_0_516"/>
          <p:cNvPicPr preferRelativeResize="0"/>
          <p:nvPr/>
        </p:nvPicPr>
        <p:blipFill>
          <a:blip r:embed="rId4">
            <a:alphaModFix/>
          </a:blip>
          <a:stretch>
            <a:fillRect/>
          </a:stretch>
        </p:blipFill>
        <p:spPr>
          <a:xfrm>
            <a:off x="6140475" y="2163900"/>
            <a:ext cx="2386075" cy="2372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048bf79123_0_278"/>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During the Great Game, the British trained Indian surveyors (</a:t>
            </a:r>
            <a:r>
              <a:rPr lang="en-US" sz="2000" i="1"/>
              <a:t>pundits</a:t>
            </a:r>
            <a:r>
              <a:rPr lang="en-US" sz="2000"/>
              <a:t>) to calibrate and count their paces, so they could discreetly survey lands. </a:t>
            </a:r>
            <a:endParaRPr sz="2000"/>
          </a:p>
          <a:p>
            <a:pPr marL="0" lvl="0" indent="0" algn="l" rtl="0">
              <a:lnSpc>
                <a:spcPct val="115000"/>
              </a:lnSpc>
              <a:spcBef>
                <a:spcPts val="1600"/>
              </a:spcBef>
              <a:spcAft>
                <a:spcPts val="0"/>
              </a:spcAft>
              <a:buSzPts val="2500"/>
              <a:buNone/>
            </a:pPr>
            <a:r>
              <a:rPr lang="en-US" sz="2000"/>
              <a:t>Through the 1860s, the </a:t>
            </a:r>
            <a:r>
              <a:rPr lang="en-US" sz="2000" i="1"/>
              <a:t>pundit</a:t>
            </a:r>
            <a:r>
              <a:rPr lang="en-US" sz="2000"/>
              <a:t> Nain Singh determined the location of Lhasa and mapped the Tibetan highlands. During these expeditions, the British equipped him with a modified version of an everyday object, to help him both blend in and measure distances. </a:t>
            </a:r>
            <a:r>
              <a:rPr lang="en-US" sz="2000" u="sng">
                <a:solidFill>
                  <a:schemeClr val="accent3"/>
                </a:solidFill>
              </a:rPr>
              <a:t>What object? (5)</a:t>
            </a:r>
            <a:endParaRPr sz="2000" u="sng">
              <a:solidFill>
                <a:schemeClr val="accent3"/>
              </a:solidFill>
            </a:endParaRPr>
          </a:p>
          <a:p>
            <a:pPr marL="0" lvl="0" indent="0" algn="l" rtl="0">
              <a:lnSpc>
                <a:spcPct val="115000"/>
              </a:lnSpc>
              <a:spcBef>
                <a:spcPts val="1600"/>
              </a:spcBef>
              <a:spcAft>
                <a:spcPts val="0"/>
              </a:spcAft>
              <a:buSzPts val="2500"/>
              <a:buNone/>
            </a:pPr>
            <a:r>
              <a:rPr lang="en-US" sz="2000"/>
              <a:t>In the 1880s, to validate a hypothesis, the British tasked the </a:t>
            </a:r>
            <a:r>
              <a:rPr lang="en-US" sz="2000" i="1"/>
              <a:t>pundit </a:t>
            </a:r>
            <a:r>
              <a:rPr lang="en-US" sz="2000"/>
              <a:t>Kinthup with verifying a route. He trekked up the Tibetan plateau, where, in coordination with British officials in Bengal, he was to release 500 specially marked logs. </a:t>
            </a:r>
            <a:r>
              <a:rPr lang="en-US" sz="2000" u="sng">
                <a:solidFill>
                  <a:schemeClr val="accent3"/>
                </a:solidFill>
              </a:rPr>
              <a:t>What was Kinthup supposed to prove? (5)</a:t>
            </a:r>
            <a:endParaRPr sz="2000" u="sng">
              <a:solidFill>
                <a:schemeClr val="accent3"/>
              </a:solidFill>
            </a:endParaRPr>
          </a:p>
        </p:txBody>
      </p:sp>
      <p:sp>
        <p:nvSpPr>
          <p:cNvPr id="356" name="Google Shape;356;g1048bf79123_0_278"/>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11</a:t>
            </a:r>
            <a:endParaRPr sz="2000" b="1" i="0" u="none" strike="noStrike" cap="none">
              <a:solidFill>
                <a:schemeClr val="lt1"/>
              </a:solidFill>
              <a:latin typeface="Old Standard TT"/>
              <a:ea typeface="Old Standard TT"/>
              <a:cs typeface="Old Standard TT"/>
              <a:sym typeface="Old Standard TT"/>
            </a:endParaRPr>
          </a:p>
        </p:txBody>
      </p:sp>
      <p:pic>
        <p:nvPicPr>
          <p:cNvPr id="4" name="Countdown - 1941">
            <a:hlinkClick r:id="" action="ppaction://media"/>
            <a:extLst>
              <a:ext uri="{FF2B5EF4-FFF2-40B4-BE49-F238E27FC236}">
                <a16:creationId xmlns:a16="http://schemas.microsoft.com/office/drawing/2014/main" id="{3D843524-12EA-4253-8E8C-E0B3F1A06AA6}"/>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048bf79123_0_28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362" name="Google Shape;362;g1048bf79123_0_28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363" name="Google Shape;363;g1048bf79123_0_283"/>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11</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048bf79123_0_288"/>
          <p:cNvSpPr txBox="1">
            <a:spLocks noGrp="1"/>
          </p:cNvSpPr>
          <p:nvPr>
            <p:ph type="title"/>
          </p:nvPr>
        </p:nvSpPr>
        <p:spPr>
          <a:xfrm>
            <a:off x="311700" y="445025"/>
            <a:ext cx="47214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sz="2000"/>
              <a:t>Nain Singh was given a modified </a:t>
            </a:r>
            <a:r>
              <a:rPr lang="en-US" sz="2000" i="1"/>
              <a:t>japamala</a:t>
            </a:r>
            <a:r>
              <a:rPr lang="en-US" sz="2000"/>
              <a:t>, or </a:t>
            </a:r>
            <a:r>
              <a:rPr lang="en-US" sz="2000">
                <a:solidFill>
                  <a:schemeClr val="accent3"/>
                </a:solidFill>
              </a:rPr>
              <a:t>rosary</a:t>
            </a:r>
            <a:r>
              <a:rPr lang="en-US" sz="2000"/>
              <a:t>, so he could count his paces and pass off as an ordinary Buddhist monk in Tibet. Unlike a normal </a:t>
            </a:r>
            <a:r>
              <a:rPr lang="en-US" sz="2000" i="1"/>
              <a:t>japamala</a:t>
            </a:r>
            <a:r>
              <a:rPr lang="en-US" sz="2000"/>
              <a:t> which has 108 beads, this one had 100, to make the mathematics of measuring distance easier.</a:t>
            </a:r>
            <a:endParaRPr sz="2000"/>
          </a:p>
          <a:p>
            <a:pPr marL="0" lvl="0" indent="0" algn="l" rtl="0">
              <a:lnSpc>
                <a:spcPct val="100000"/>
              </a:lnSpc>
              <a:spcBef>
                <a:spcPts val="0"/>
              </a:spcBef>
              <a:spcAft>
                <a:spcPts val="0"/>
              </a:spcAft>
              <a:buSzPts val="2500"/>
              <a:buNone/>
            </a:pPr>
            <a:endParaRPr sz="2000"/>
          </a:p>
          <a:p>
            <a:pPr marL="0" lvl="0" indent="0" algn="l" rtl="0">
              <a:lnSpc>
                <a:spcPct val="100000"/>
              </a:lnSpc>
              <a:spcBef>
                <a:spcPts val="0"/>
              </a:spcBef>
              <a:spcAft>
                <a:spcPts val="0"/>
              </a:spcAft>
              <a:buSzPts val="2500"/>
              <a:buNone/>
            </a:pPr>
            <a:r>
              <a:rPr lang="en-US" sz="2000"/>
              <a:t>Kinthup was tasked with </a:t>
            </a:r>
            <a:r>
              <a:rPr lang="en-US" sz="2000">
                <a:solidFill>
                  <a:srgbClr val="FF9900"/>
                </a:solidFill>
              </a:rPr>
              <a:t>verifying if the Tsangpo river fed into/became the Brahmaputra</a:t>
            </a:r>
            <a:r>
              <a:rPr lang="en-US" sz="2000"/>
              <a:t> downstream. He was supposed to the float the logs down the Tsangpo: the British officials would have spotted them downstream.</a:t>
            </a:r>
            <a:endParaRPr sz="2000"/>
          </a:p>
        </p:txBody>
      </p:sp>
      <p:sp>
        <p:nvSpPr>
          <p:cNvPr id="369" name="Google Shape;369;g1048bf79123_0_288"/>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11</a:t>
            </a:r>
            <a:endParaRPr sz="2000" b="1" i="0" u="none" strike="noStrike" cap="none">
              <a:solidFill>
                <a:schemeClr val="lt1"/>
              </a:solidFill>
              <a:latin typeface="Old Standard TT"/>
              <a:ea typeface="Old Standard TT"/>
              <a:cs typeface="Old Standard TT"/>
              <a:sym typeface="Old Standard TT"/>
            </a:endParaRPr>
          </a:p>
        </p:txBody>
      </p:sp>
      <p:pic>
        <p:nvPicPr>
          <p:cNvPr id="370" name="Google Shape;370;g1048bf79123_0_288"/>
          <p:cNvPicPr preferRelativeResize="0"/>
          <p:nvPr/>
        </p:nvPicPr>
        <p:blipFill>
          <a:blip r:embed="rId3">
            <a:alphaModFix/>
          </a:blip>
          <a:stretch>
            <a:fillRect/>
          </a:stretch>
        </p:blipFill>
        <p:spPr>
          <a:xfrm>
            <a:off x="4992800" y="1049138"/>
            <a:ext cx="4023675" cy="304522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1048bf79123_0_29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Polymerase chain reaction, or PCR, is an iterative technique invented in 1983 to make billions of copies of a single DNA sample. In COVID testing, PCR is used to amplify a coronavirus DNA target so it is easily detected.</a:t>
            </a:r>
            <a:endParaRPr sz="2000"/>
          </a:p>
          <a:p>
            <a:pPr marL="0" lvl="0" indent="0" algn="l" rtl="0">
              <a:lnSpc>
                <a:spcPct val="115000"/>
              </a:lnSpc>
              <a:spcBef>
                <a:spcPts val="1600"/>
              </a:spcBef>
              <a:spcAft>
                <a:spcPts val="0"/>
              </a:spcAft>
              <a:buSzPts val="2500"/>
              <a:buNone/>
            </a:pPr>
            <a:r>
              <a:rPr lang="en-US" sz="2000"/>
              <a:t>Loop-mediated isothermal amplification, or LAMP, is another technique invented in 2002 to amplify DNA. Increasingly, LAMP is finding use in COVID testing. Unlike PCR tests, LAMP tests are cheap and quick: they require a single vessel and give results in under 30 minutes.</a:t>
            </a:r>
            <a:endParaRPr sz="2000"/>
          </a:p>
          <a:p>
            <a:pPr marL="0" lvl="0" indent="0" algn="l" rtl="0">
              <a:lnSpc>
                <a:spcPct val="115000"/>
              </a:lnSpc>
              <a:spcBef>
                <a:spcPts val="1600"/>
              </a:spcBef>
              <a:spcAft>
                <a:spcPts val="0"/>
              </a:spcAft>
              <a:buSzPts val="2500"/>
              <a:buNone/>
            </a:pPr>
            <a:r>
              <a:rPr lang="en-US" sz="2000" u="sng">
                <a:solidFill>
                  <a:srgbClr val="FF9900"/>
                </a:solidFill>
              </a:rPr>
              <a:t>What is the key difference between these two techniques, that explains why LAMP testing is easier than PCR testing? (10)</a:t>
            </a:r>
            <a:endParaRPr sz="2000" u="sng">
              <a:solidFill>
                <a:srgbClr val="FF9900"/>
              </a:solidFill>
            </a:endParaRPr>
          </a:p>
        </p:txBody>
      </p:sp>
      <p:sp>
        <p:nvSpPr>
          <p:cNvPr id="376" name="Google Shape;376;g1048bf79123_0_295"/>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12</a:t>
            </a:r>
            <a:endParaRPr sz="2000" b="1" i="0" u="none" strike="noStrike" cap="none">
              <a:solidFill>
                <a:schemeClr val="lt1"/>
              </a:solidFill>
              <a:latin typeface="Old Standard TT"/>
              <a:ea typeface="Old Standard TT"/>
              <a:cs typeface="Old Standard TT"/>
              <a:sym typeface="Old Standard TT"/>
            </a:endParaRPr>
          </a:p>
        </p:txBody>
      </p:sp>
      <p:pic>
        <p:nvPicPr>
          <p:cNvPr id="4" name="Countdown - 1941">
            <a:hlinkClick r:id="" action="ppaction://media"/>
            <a:extLst>
              <a:ext uri="{FF2B5EF4-FFF2-40B4-BE49-F238E27FC236}">
                <a16:creationId xmlns:a16="http://schemas.microsoft.com/office/drawing/2014/main" id="{DBAF7CDD-29AD-4395-9A2D-B6D825AD21D8}"/>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048bf79123_0_30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PCR needs </a:t>
            </a:r>
            <a:r>
              <a:rPr lang="en-US" sz="2000">
                <a:solidFill>
                  <a:srgbClr val="FB8C00"/>
                </a:solidFill>
              </a:rPr>
              <a:t>fluctuating temperatures</a:t>
            </a:r>
            <a:r>
              <a:rPr lang="en-US" sz="2000"/>
              <a:t>, while LAMP only needs a </a:t>
            </a:r>
            <a:r>
              <a:rPr lang="en-US" sz="2000">
                <a:solidFill>
                  <a:schemeClr val="accent3"/>
                </a:solidFill>
              </a:rPr>
              <a:t>constant temperature</a:t>
            </a:r>
            <a:r>
              <a:rPr lang="en-US" sz="2000"/>
              <a:t>.</a:t>
            </a:r>
            <a:endParaRPr sz="2000"/>
          </a:p>
          <a:p>
            <a:pPr marL="0" lvl="0" indent="0" algn="l" rtl="0">
              <a:lnSpc>
                <a:spcPct val="115000"/>
              </a:lnSpc>
              <a:spcBef>
                <a:spcPts val="1600"/>
              </a:spcBef>
              <a:spcAft>
                <a:spcPts val="0"/>
              </a:spcAft>
              <a:buSzPts val="2500"/>
              <a:buNone/>
            </a:pPr>
            <a:r>
              <a:rPr lang="en-US" sz="2000"/>
              <a:t>PCR involves iterating between heating and cooling cycles to induce DNA melting and replication respectively. This is why PCR needs a specialized thermal cycling machine.</a:t>
            </a:r>
            <a:endParaRPr sz="2000"/>
          </a:p>
          <a:p>
            <a:pPr marL="0" lvl="0" indent="0" algn="l" rtl="0">
              <a:lnSpc>
                <a:spcPct val="115000"/>
              </a:lnSpc>
              <a:spcBef>
                <a:spcPts val="1600"/>
              </a:spcBef>
              <a:spcAft>
                <a:spcPts val="0"/>
              </a:spcAft>
              <a:buSzPts val="2500"/>
              <a:buNone/>
            </a:pPr>
            <a:r>
              <a:rPr lang="en-US" sz="2000"/>
              <a:t>LAMP, as the name suggests, is iso-thermal. It amplifies DNA at a constant temperature, typically around 65C.</a:t>
            </a:r>
            <a:endParaRPr sz="2000"/>
          </a:p>
        </p:txBody>
      </p:sp>
      <p:sp>
        <p:nvSpPr>
          <p:cNvPr id="387" name="Google Shape;387;g1048bf79123_0_305"/>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12</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104939b22a5_1_8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Break</a:t>
            </a:r>
            <a:endParaRPr/>
          </a:p>
          <a:p>
            <a:pPr marL="0" lvl="0" indent="0" algn="l" rtl="0">
              <a:spcBef>
                <a:spcPts val="0"/>
              </a:spcBef>
              <a:spcAft>
                <a:spcPts val="0"/>
              </a:spcAft>
              <a:buNone/>
            </a:pPr>
            <a:r>
              <a:rPr lang="en-US"/>
              <a:t>Counter-clockwise on return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1048bf79123_0_31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500"/>
              <a:buNone/>
            </a:pPr>
            <a:endParaRPr sz="2000"/>
          </a:p>
        </p:txBody>
      </p:sp>
      <p:sp>
        <p:nvSpPr>
          <p:cNvPr id="399" name="Google Shape;399;g1048bf79123_0_315"/>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13</a:t>
            </a:r>
            <a:endParaRPr sz="2000" b="1" i="0" u="none" strike="noStrike" cap="none">
              <a:solidFill>
                <a:schemeClr val="lt1"/>
              </a:solidFill>
              <a:latin typeface="Old Standard TT"/>
              <a:ea typeface="Old Standard TT"/>
              <a:cs typeface="Old Standard TT"/>
              <a:sym typeface="Old Standard TT"/>
            </a:endParaRPr>
          </a:p>
        </p:txBody>
      </p:sp>
      <p:pic>
        <p:nvPicPr>
          <p:cNvPr id="400" name="Google Shape;400;g1048bf79123_0_315"/>
          <p:cNvPicPr preferRelativeResize="0"/>
          <p:nvPr/>
        </p:nvPicPr>
        <p:blipFill>
          <a:blip r:embed="rId3">
            <a:alphaModFix/>
          </a:blip>
          <a:stretch>
            <a:fillRect/>
          </a:stretch>
        </p:blipFill>
        <p:spPr>
          <a:xfrm>
            <a:off x="311700" y="577725"/>
            <a:ext cx="3180688" cy="3780475"/>
          </a:xfrm>
          <a:prstGeom prst="rect">
            <a:avLst/>
          </a:prstGeom>
          <a:noFill/>
          <a:ln>
            <a:noFill/>
          </a:ln>
        </p:spPr>
      </p:pic>
      <p:sp>
        <p:nvSpPr>
          <p:cNvPr id="401" name="Google Shape;401;g1048bf79123_0_315"/>
          <p:cNvSpPr/>
          <p:nvPr/>
        </p:nvSpPr>
        <p:spPr>
          <a:xfrm>
            <a:off x="502300" y="3555925"/>
            <a:ext cx="645600" cy="683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g1048bf79123_0_315"/>
          <p:cNvSpPr/>
          <p:nvPr/>
        </p:nvSpPr>
        <p:spPr>
          <a:xfrm>
            <a:off x="582650" y="1285875"/>
            <a:ext cx="573900" cy="1506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3" name="Google Shape;403;g1048bf79123_0_315"/>
          <p:cNvPicPr preferRelativeResize="0"/>
          <p:nvPr/>
        </p:nvPicPr>
        <p:blipFill>
          <a:blip r:embed="rId4">
            <a:alphaModFix/>
          </a:blip>
          <a:stretch>
            <a:fillRect/>
          </a:stretch>
        </p:blipFill>
        <p:spPr>
          <a:xfrm>
            <a:off x="3684988" y="919300"/>
            <a:ext cx="5220450" cy="3780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5"/>
          <p:cNvSpPr txBox="1">
            <a:spLocks noGrp="1"/>
          </p:cNvSpPr>
          <p:nvPr>
            <p:ph type="title"/>
          </p:nvPr>
        </p:nvSpPr>
        <p:spPr>
          <a:xfrm>
            <a:off x="311700" y="21234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1900" dirty="0"/>
              <a:t>Historically, the term </a:t>
            </a:r>
            <a:r>
              <a:rPr lang="en-US" sz="1900" i="1" dirty="0"/>
              <a:t>refoulement</a:t>
            </a:r>
            <a:r>
              <a:rPr lang="en-US" sz="1900" dirty="0"/>
              <a:t> - derived from the French </a:t>
            </a:r>
            <a:r>
              <a:rPr lang="en-US" sz="1900" i="1" dirty="0" err="1"/>
              <a:t>refouler</a:t>
            </a:r>
            <a:r>
              <a:rPr lang="en-US" sz="1900" dirty="0"/>
              <a:t>, </a:t>
            </a:r>
            <a:br>
              <a:rPr lang="en-US" sz="1900" dirty="0"/>
            </a:br>
            <a:r>
              <a:rPr lang="en-US" sz="1900" dirty="0"/>
              <a:t>meaning to “force back” - referred to the phenomenon of reversed flow in the rising waters of the Mekong river during the monsoon. In 1951, inspired by this history, a landmark treaty of international law </a:t>
            </a:r>
            <a:br>
              <a:rPr lang="en-US" sz="1900" dirty="0"/>
            </a:br>
            <a:r>
              <a:rPr lang="en-US" sz="1900" dirty="0"/>
              <a:t>imposed an obligation called </a:t>
            </a:r>
            <a:r>
              <a:rPr lang="en-US" sz="1900" i="1" dirty="0"/>
              <a:t>non-refoulement</a:t>
            </a:r>
            <a:r>
              <a:rPr lang="en-US" sz="1900" dirty="0"/>
              <a:t> on </a:t>
            </a:r>
            <a:br>
              <a:rPr lang="en-US" sz="1900" dirty="0"/>
            </a:br>
            <a:r>
              <a:rPr lang="en-US" sz="1900" dirty="0"/>
              <a:t>all nations. Coincidentally, the 1970s saw this </a:t>
            </a:r>
            <a:br>
              <a:rPr lang="en-US" sz="1900" dirty="0"/>
            </a:br>
            <a:r>
              <a:rPr lang="en-US" sz="1900" dirty="0"/>
              <a:t>mandate being widely employed to assist people </a:t>
            </a:r>
            <a:br>
              <a:rPr lang="en-US" sz="1900" dirty="0"/>
            </a:br>
            <a:r>
              <a:rPr lang="en-US" sz="1900" dirty="0"/>
              <a:t>across the Mekong countries. </a:t>
            </a:r>
            <a:br>
              <a:rPr lang="en-US" sz="1900" dirty="0"/>
            </a:br>
            <a:r>
              <a:rPr lang="en-US" sz="1900" u="sng" dirty="0">
                <a:solidFill>
                  <a:schemeClr val="accent3"/>
                </a:solidFill>
              </a:rPr>
              <a:t>What does </a:t>
            </a:r>
            <a:r>
              <a:rPr lang="en-US" sz="1900" i="1" u="sng" dirty="0">
                <a:solidFill>
                  <a:schemeClr val="accent3"/>
                </a:solidFill>
              </a:rPr>
              <a:t>non-refoulement</a:t>
            </a:r>
            <a:r>
              <a:rPr lang="en-US" sz="1900" u="sng" dirty="0">
                <a:solidFill>
                  <a:schemeClr val="accent3"/>
                </a:solidFill>
              </a:rPr>
              <a:t> entail? (5)</a:t>
            </a:r>
            <a:endParaRPr sz="1900" u="sng" dirty="0">
              <a:solidFill>
                <a:schemeClr val="accent3"/>
              </a:solidFill>
            </a:endParaRPr>
          </a:p>
          <a:p>
            <a:pPr marL="0" lvl="0" indent="0" algn="l" rtl="0">
              <a:lnSpc>
                <a:spcPct val="115000"/>
              </a:lnSpc>
              <a:spcBef>
                <a:spcPts val="1600"/>
              </a:spcBef>
              <a:spcAft>
                <a:spcPts val="0"/>
              </a:spcAft>
              <a:buSzPts val="2500"/>
              <a:buNone/>
            </a:pPr>
            <a:r>
              <a:rPr lang="en-US" sz="1900" dirty="0"/>
              <a:t>To support beneficiaries of </a:t>
            </a:r>
            <a:r>
              <a:rPr lang="en-US" sz="1900" i="1" dirty="0"/>
              <a:t>refoulement</a:t>
            </a:r>
            <a:r>
              <a:rPr lang="en-US" sz="1900" dirty="0"/>
              <a:t> protections, the Indian government collected a 5 paise surcharge on all mail for a two-year period. Postmasters were instructed to annotate stamps that were already in circulation to reflect this newly added charge. </a:t>
            </a:r>
            <a:r>
              <a:rPr lang="en-US" sz="1900" u="sng" dirty="0">
                <a:solidFill>
                  <a:schemeClr val="accent3"/>
                </a:solidFill>
              </a:rPr>
              <a:t>When and who were the beneficiaries? (5)</a:t>
            </a:r>
            <a:endParaRPr sz="1900" u="sng" dirty="0">
              <a:solidFill>
                <a:schemeClr val="accent3"/>
              </a:solidFill>
            </a:endParaRPr>
          </a:p>
        </p:txBody>
      </p:sp>
      <p:sp>
        <p:nvSpPr>
          <p:cNvPr id="82" name="Google Shape;82;p5"/>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a:solidFill>
                  <a:schemeClr val="lt1"/>
                </a:solidFill>
                <a:latin typeface="Old Standard TT"/>
                <a:ea typeface="Old Standard TT"/>
                <a:cs typeface="Old Standard TT"/>
                <a:sym typeface="Old Standard TT"/>
              </a:rPr>
              <a:t>1</a:t>
            </a:r>
            <a:endParaRPr sz="2000" b="1" i="0" u="none" strike="noStrike" cap="none">
              <a:solidFill>
                <a:schemeClr val="lt1"/>
              </a:solidFill>
              <a:latin typeface="Old Standard TT"/>
              <a:ea typeface="Old Standard TT"/>
              <a:cs typeface="Old Standard TT"/>
              <a:sym typeface="Old Standard TT"/>
            </a:endParaRPr>
          </a:p>
        </p:txBody>
      </p:sp>
      <p:pic>
        <p:nvPicPr>
          <p:cNvPr id="5" name="Google Shape;93;gfcfffaeace_0_0">
            <a:extLst>
              <a:ext uri="{FF2B5EF4-FFF2-40B4-BE49-F238E27FC236}">
                <a16:creationId xmlns:a16="http://schemas.microsoft.com/office/drawing/2014/main" id="{57AB5CD8-402B-48DF-BAE4-8282553692A0}"/>
              </a:ext>
            </a:extLst>
          </p:cNvPr>
          <p:cNvPicPr preferRelativeResize="0"/>
          <p:nvPr/>
        </p:nvPicPr>
        <p:blipFill>
          <a:blip r:embed="rId5">
            <a:alphaModFix/>
          </a:blip>
          <a:stretch>
            <a:fillRect/>
          </a:stretch>
        </p:blipFill>
        <p:spPr>
          <a:xfrm>
            <a:off x="5619750" y="1609725"/>
            <a:ext cx="3288750" cy="1857375"/>
          </a:xfrm>
          <a:prstGeom prst="rect">
            <a:avLst/>
          </a:prstGeom>
          <a:noFill/>
          <a:ln>
            <a:noFill/>
          </a:ln>
        </p:spPr>
      </p:pic>
      <p:pic>
        <p:nvPicPr>
          <p:cNvPr id="6" name="Countdown - 1941">
            <a:hlinkClick r:id="" action="ppaction://media"/>
            <a:extLst>
              <a:ext uri="{FF2B5EF4-FFF2-40B4-BE49-F238E27FC236}">
                <a16:creationId xmlns:a16="http://schemas.microsoft.com/office/drawing/2014/main" id="{58EC7F1A-8A28-442A-BE65-A5975BF90537}"/>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6"/>
          <a:srcRect l="27306" t="21786" r="23786" b="26836"/>
          <a:stretch>
            <a:fillRect/>
          </a:stretch>
        </p:blipFill>
        <p:spPr>
          <a:xfrm>
            <a:off x="7984218"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1048bf79123_0_324"/>
          <p:cNvSpPr txBox="1">
            <a:spLocks noGrp="1"/>
          </p:cNvSpPr>
          <p:nvPr>
            <p:ph type="title"/>
          </p:nvPr>
        </p:nvSpPr>
        <p:spPr>
          <a:xfrm>
            <a:off x="311700" y="368825"/>
            <a:ext cx="86994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500"/>
              <a:buNone/>
            </a:pPr>
            <a:r>
              <a:rPr lang="en-US" sz="2000" dirty="0"/>
              <a:t>Bird catchers ordinarily capture birds near their nest, but peregrine</a:t>
            </a:r>
            <a:br>
              <a:rPr lang="en-US" sz="2000" dirty="0"/>
            </a:br>
            <a:r>
              <a:rPr lang="en-US" sz="2000" dirty="0"/>
              <a:t>falcon nests are inaccessible to humans. To reflect the circumstances under which these birds were caught, the falcons were called peregrines, deriving from the Latin root word for “pilgrim”. </a:t>
            </a:r>
            <a:r>
              <a:rPr lang="en-US" sz="2000" u="sng" dirty="0">
                <a:solidFill>
                  <a:srgbClr val="FF9900"/>
                </a:solidFill>
              </a:rPr>
              <a:t>What were these circumstances? (5)</a:t>
            </a:r>
            <a:endParaRPr sz="2000" u="sng" dirty="0">
              <a:solidFill>
                <a:srgbClr val="FF9900"/>
              </a:solidFill>
            </a:endParaRPr>
          </a:p>
          <a:p>
            <a:pPr marL="0" lvl="0" indent="0" algn="l" rtl="0">
              <a:lnSpc>
                <a:spcPct val="115000"/>
              </a:lnSpc>
              <a:spcBef>
                <a:spcPts val="0"/>
              </a:spcBef>
              <a:spcAft>
                <a:spcPts val="0"/>
              </a:spcAft>
              <a:buSzPts val="2500"/>
              <a:buNone/>
            </a:pPr>
            <a:endParaRPr sz="2000" u="sng" dirty="0">
              <a:solidFill>
                <a:srgbClr val="FF9900"/>
              </a:solidFill>
            </a:endParaRPr>
          </a:p>
          <a:p>
            <a:pPr marL="0" lvl="0" indent="0" algn="l" rtl="0">
              <a:lnSpc>
                <a:spcPct val="115000"/>
              </a:lnSpc>
              <a:spcBef>
                <a:spcPts val="0"/>
              </a:spcBef>
              <a:spcAft>
                <a:spcPts val="0"/>
              </a:spcAft>
              <a:buSzPts val="2500"/>
              <a:buNone/>
            </a:pPr>
            <a:r>
              <a:rPr lang="en-US" sz="2000" dirty="0"/>
              <a:t>In 1957, country X introduced “NP” - a domestic policy change </a:t>
            </a:r>
            <a:br>
              <a:rPr lang="en-US" sz="2000" dirty="0"/>
            </a:br>
            <a:r>
              <a:rPr lang="en-US" sz="2000" dirty="0"/>
              <a:t>that impacted Abu Dhabi. To reflect this change, NP was </a:t>
            </a:r>
            <a:br>
              <a:rPr lang="en-US" sz="2000" dirty="0"/>
            </a:br>
            <a:r>
              <a:rPr lang="en-US" sz="2000" dirty="0"/>
              <a:t>“newly” added to Abu Dhabi, including on its stamps printed </a:t>
            </a:r>
            <a:br>
              <a:rPr lang="en-US" sz="2000" dirty="0"/>
            </a:br>
            <a:r>
              <a:rPr lang="en-US" sz="2000" dirty="0"/>
              <a:t>in the early 1960s. In 1965, X replaced NP domestically. </a:t>
            </a:r>
            <a:br>
              <a:rPr lang="en-US" sz="2000" dirty="0"/>
            </a:br>
            <a:r>
              <a:rPr lang="en-US" sz="2000" dirty="0"/>
              <a:t>In response, while Abu Dhabi  ceased printing NP stamps, it did not incorporate X’s replacement anywhere else. </a:t>
            </a:r>
            <a:r>
              <a:rPr lang="en-US" sz="2000" u="sng" dirty="0">
                <a:solidFill>
                  <a:srgbClr val="FF9900"/>
                </a:solidFill>
              </a:rPr>
              <a:t>What was NP? Why was the conforming change not added to future stamps? (5)</a:t>
            </a:r>
            <a:endParaRPr sz="2000" u="sng" dirty="0">
              <a:solidFill>
                <a:srgbClr val="FF9900"/>
              </a:solidFill>
            </a:endParaRPr>
          </a:p>
        </p:txBody>
      </p:sp>
      <p:sp>
        <p:nvSpPr>
          <p:cNvPr id="409" name="Google Shape;409;g1048bf79123_0_324"/>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13</a:t>
            </a:r>
            <a:endParaRPr sz="2000" b="1" i="0" u="none" strike="noStrike" cap="none">
              <a:solidFill>
                <a:schemeClr val="lt1"/>
              </a:solidFill>
              <a:latin typeface="Old Standard TT"/>
              <a:ea typeface="Old Standard TT"/>
              <a:cs typeface="Old Standard TT"/>
              <a:sym typeface="Old Standard TT"/>
            </a:endParaRPr>
          </a:p>
        </p:txBody>
      </p:sp>
      <p:pic>
        <p:nvPicPr>
          <p:cNvPr id="4" name="Countdown - 1941">
            <a:hlinkClick r:id="" action="ppaction://media"/>
            <a:extLst>
              <a:ext uri="{FF2B5EF4-FFF2-40B4-BE49-F238E27FC236}">
                <a16:creationId xmlns:a16="http://schemas.microsoft.com/office/drawing/2014/main" id="{ED75C179-B363-4F81-BD53-86A75AACF7A6}"/>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76961" y="14514"/>
            <a:ext cx="1152525" cy="681037"/>
          </a:xfrm>
          <a:prstGeom prst="rect">
            <a:avLst/>
          </a:prstGeom>
        </p:spPr>
      </p:pic>
      <p:pic>
        <p:nvPicPr>
          <p:cNvPr id="7" name="Google Shape;400;g1048bf79123_0_315">
            <a:extLst>
              <a:ext uri="{FF2B5EF4-FFF2-40B4-BE49-F238E27FC236}">
                <a16:creationId xmlns:a16="http://schemas.microsoft.com/office/drawing/2014/main" id="{EDC877D4-0F9D-47BD-BAA4-22B57B741D3B}"/>
              </a:ext>
            </a:extLst>
          </p:cNvPr>
          <p:cNvPicPr preferRelativeResize="0"/>
          <p:nvPr/>
        </p:nvPicPr>
        <p:blipFill>
          <a:blip r:embed="rId6">
            <a:alphaModFix/>
          </a:blip>
          <a:stretch>
            <a:fillRect/>
          </a:stretch>
        </p:blipFill>
        <p:spPr>
          <a:xfrm>
            <a:off x="7632076" y="1879598"/>
            <a:ext cx="1254976" cy="1491629"/>
          </a:xfrm>
          <a:prstGeom prst="rect">
            <a:avLst/>
          </a:prstGeom>
          <a:noFill/>
          <a:ln>
            <a:noFill/>
          </a:ln>
        </p:spPr>
      </p:pic>
      <p:sp>
        <p:nvSpPr>
          <p:cNvPr id="8" name="Google Shape;402;g1048bf79123_0_315">
            <a:extLst>
              <a:ext uri="{FF2B5EF4-FFF2-40B4-BE49-F238E27FC236}">
                <a16:creationId xmlns:a16="http://schemas.microsoft.com/office/drawing/2014/main" id="{C75F35B8-FDA3-4D2C-AA51-383945738B11}"/>
              </a:ext>
            </a:extLst>
          </p:cNvPr>
          <p:cNvSpPr/>
          <p:nvPr/>
        </p:nvSpPr>
        <p:spPr>
          <a:xfrm>
            <a:off x="7730897" y="2156729"/>
            <a:ext cx="331787" cy="85738"/>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1;g1048bf79123_0_315">
            <a:extLst>
              <a:ext uri="{FF2B5EF4-FFF2-40B4-BE49-F238E27FC236}">
                <a16:creationId xmlns:a16="http://schemas.microsoft.com/office/drawing/2014/main" id="{5A3A944F-1871-4133-98FD-5DB290DBD38E}"/>
              </a:ext>
            </a:extLst>
          </p:cNvPr>
          <p:cNvSpPr/>
          <p:nvPr/>
        </p:nvSpPr>
        <p:spPr>
          <a:xfrm>
            <a:off x="7681371" y="2988118"/>
            <a:ext cx="331788" cy="351214"/>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1048bf79123_0_329"/>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415" name="Google Shape;415;g1048bf79123_0_329"/>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13</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1048bf79123_0_334"/>
          <p:cNvSpPr txBox="1">
            <a:spLocks noGrp="1"/>
          </p:cNvSpPr>
          <p:nvPr>
            <p:ph type="title"/>
          </p:nvPr>
        </p:nvSpPr>
        <p:spPr>
          <a:xfrm>
            <a:off x="311700" y="368825"/>
            <a:ext cx="86994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500"/>
              <a:buNone/>
            </a:pPr>
            <a:r>
              <a:rPr lang="en-US" sz="2000"/>
              <a:t>The peregrine falcon was caught during its seasonal </a:t>
            </a:r>
            <a:r>
              <a:rPr lang="en-US" sz="2000">
                <a:solidFill>
                  <a:srgbClr val="FB8C00"/>
                </a:solidFill>
              </a:rPr>
              <a:t>migration </a:t>
            </a:r>
            <a:r>
              <a:rPr lang="en-US" sz="2000"/>
              <a:t>to and from its nesting grounds.</a:t>
            </a:r>
            <a:endParaRPr sz="2000"/>
          </a:p>
          <a:p>
            <a:pPr marL="0" lvl="0" indent="0" algn="l" rtl="0">
              <a:lnSpc>
                <a:spcPct val="115000"/>
              </a:lnSpc>
              <a:spcBef>
                <a:spcPts val="0"/>
              </a:spcBef>
              <a:spcAft>
                <a:spcPts val="0"/>
              </a:spcAft>
              <a:buSzPts val="2500"/>
              <a:buNone/>
            </a:pPr>
            <a:endParaRPr sz="2000"/>
          </a:p>
          <a:p>
            <a:pPr marL="0" lvl="0" indent="0" algn="l" rtl="0">
              <a:lnSpc>
                <a:spcPct val="115000"/>
              </a:lnSpc>
              <a:spcBef>
                <a:spcPts val="0"/>
              </a:spcBef>
              <a:spcAft>
                <a:spcPts val="0"/>
              </a:spcAft>
              <a:buSzPts val="2500"/>
              <a:buNone/>
            </a:pPr>
            <a:r>
              <a:rPr lang="en-US" sz="2000"/>
              <a:t>NP stood for </a:t>
            </a:r>
            <a:r>
              <a:rPr lang="en-US" sz="2000">
                <a:solidFill>
                  <a:schemeClr val="accent3"/>
                </a:solidFill>
              </a:rPr>
              <a:t>Naya Paisa</a:t>
            </a:r>
            <a:r>
              <a:rPr lang="en-US" sz="2000"/>
              <a:t> - reflecting the decimalization </a:t>
            </a:r>
            <a:endParaRPr sz="2000"/>
          </a:p>
          <a:p>
            <a:pPr marL="0" lvl="0" indent="0" algn="l" rtl="0">
              <a:lnSpc>
                <a:spcPct val="115000"/>
              </a:lnSpc>
              <a:spcBef>
                <a:spcPts val="0"/>
              </a:spcBef>
              <a:spcAft>
                <a:spcPts val="0"/>
              </a:spcAft>
              <a:buSzPts val="2500"/>
              <a:buNone/>
            </a:pPr>
            <a:r>
              <a:rPr lang="en-US" sz="2000"/>
              <a:t>of INR for the first time. From 1959 - 1966, </a:t>
            </a:r>
            <a:endParaRPr sz="2000"/>
          </a:p>
          <a:p>
            <a:pPr marL="0" lvl="0" indent="0" algn="l" rtl="0">
              <a:lnSpc>
                <a:spcPct val="115000"/>
              </a:lnSpc>
              <a:spcBef>
                <a:spcPts val="0"/>
              </a:spcBef>
              <a:spcAft>
                <a:spcPts val="0"/>
              </a:spcAft>
              <a:buSzPts val="2500"/>
              <a:buNone/>
            </a:pPr>
            <a:r>
              <a:rPr lang="en-US" sz="2000"/>
              <a:t>many states in the Middle East used the Gulf Rupee as</a:t>
            </a:r>
            <a:endParaRPr sz="2000"/>
          </a:p>
          <a:p>
            <a:pPr marL="0" lvl="0" indent="0" algn="l" rtl="0">
              <a:lnSpc>
                <a:spcPct val="115000"/>
              </a:lnSpc>
              <a:spcBef>
                <a:spcPts val="0"/>
              </a:spcBef>
              <a:spcAft>
                <a:spcPts val="0"/>
              </a:spcAft>
              <a:buSzPts val="2500"/>
              <a:buNone/>
            </a:pPr>
            <a:r>
              <a:rPr lang="en-US" sz="2000"/>
              <a:t>their official currency, which was convertible at par</a:t>
            </a:r>
            <a:endParaRPr sz="2000"/>
          </a:p>
          <a:p>
            <a:pPr marL="0" lvl="0" indent="0" algn="l" rtl="0">
              <a:lnSpc>
                <a:spcPct val="115000"/>
              </a:lnSpc>
              <a:spcBef>
                <a:spcPts val="0"/>
              </a:spcBef>
              <a:spcAft>
                <a:spcPts val="0"/>
              </a:spcAft>
              <a:buSzPts val="2500"/>
              <a:buNone/>
            </a:pPr>
            <a:r>
              <a:rPr lang="en-US" sz="2000"/>
              <a:t>to INR. In 1965-66, India (i) dropped the “naya” from</a:t>
            </a:r>
            <a:endParaRPr sz="2000"/>
          </a:p>
          <a:p>
            <a:pPr marL="0" lvl="0" indent="0" algn="l" rtl="0">
              <a:lnSpc>
                <a:spcPct val="115000"/>
              </a:lnSpc>
              <a:spcBef>
                <a:spcPts val="0"/>
              </a:spcBef>
              <a:spcAft>
                <a:spcPts val="0"/>
              </a:spcAft>
              <a:buSzPts val="2500"/>
              <a:buNone/>
            </a:pPr>
            <a:r>
              <a:rPr lang="en-US" sz="2000"/>
              <a:t>naya paisa, and (ii) devalued the Gulf Rupee vis-a-vis</a:t>
            </a:r>
            <a:endParaRPr sz="2000"/>
          </a:p>
          <a:p>
            <a:pPr marL="0" lvl="0" indent="0" algn="l" rtl="0">
              <a:lnSpc>
                <a:spcPct val="115000"/>
              </a:lnSpc>
              <a:spcBef>
                <a:spcPts val="0"/>
              </a:spcBef>
              <a:spcAft>
                <a:spcPts val="0"/>
              </a:spcAft>
              <a:buSzPts val="2500"/>
              <a:buNone/>
            </a:pPr>
            <a:r>
              <a:rPr lang="en-US" sz="2000"/>
              <a:t>INR, which led to many states in the Middle East</a:t>
            </a:r>
            <a:endParaRPr sz="2000"/>
          </a:p>
          <a:p>
            <a:pPr marL="0" lvl="0" indent="0" algn="l" rtl="0">
              <a:lnSpc>
                <a:spcPct val="115000"/>
              </a:lnSpc>
              <a:spcBef>
                <a:spcPts val="0"/>
              </a:spcBef>
              <a:spcAft>
                <a:spcPts val="0"/>
              </a:spcAft>
              <a:buSzPts val="2500"/>
              <a:buNone/>
            </a:pPr>
            <a:r>
              <a:rPr lang="en-US" sz="2000">
                <a:solidFill>
                  <a:srgbClr val="FB8C00"/>
                </a:solidFill>
              </a:rPr>
              <a:t>adopting their own currency</a:t>
            </a:r>
            <a:r>
              <a:rPr lang="en-US" sz="2000"/>
              <a:t>.</a:t>
            </a:r>
            <a:endParaRPr sz="2000"/>
          </a:p>
          <a:p>
            <a:pPr marL="0" lvl="0" indent="0" algn="l" rtl="0">
              <a:lnSpc>
                <a:spcPct val="115000"/>
              </a:lnSpc>
              <a:spcBef>
                <a:spcPts val="0"/>
              </a:spcBef>
              <a:spcAft>
                <a:spcPts val="0"/>
              </a:spcAft>
              <a:buSzPts val="2500"/>
              <a:buNone/>
            </a:pPr>
            <a:endParaRPr sz="2000"/>
          </a:p>
          <a:p>
            <a:pPr marL="0" lvl="0" indent="0" algn="l" rtl="0">
              <a:lnSpc>
                <a:spcPct val="115000"/>
              </a:lnSpc>
              <a:spcBef>
                <a:spcPts val="0"/>
              </a:spcBef>
              <a:spcAft>
                <a:spcPts val="0"/>
              </a:spcAft>
              <a:buSzPts val="2500"/>
              <a:buNone/>
            </a:pPr>
            <a:endParaRPr sz="2000"/>
          </a:p>
        </p:txBody>
      </p:sp>
      <p:sp>
        <p:nvSpPr>
          <p:cNvPr id="421" name="Google Shape;421;g1048bf79123_0_334"/>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13</a:t>
            </a:r>
            <a:endParaRPr sz="2000" b="1" i="0" u="none" strike="noStrike" cap="none">
              <a:solidFill>
                <a:schemeClr val="lt1"/>
              </a:solidFill>
              <a:latin typeface="Old Standard TT"/>
              <a:ea typeface="Old Standard TT"/>
              <a:cs typeface="Old Standard TT"/>
              <a:sym typeface="Old Standard TT"/>
            </a:endParaRPr>
          </a:p>
        </p:txBody>
      </p:sp>
      <p:pic>
        <p:nvPicPr>
          <p:cNvPr id="422" name="Google Shape;422;g1048bf79123_0_334"/>
          <p:cNvPicPr preferRelativeResize="0"/>
          <p:nvPr/>
        </p:nvPicPr>
        <p:blipFill>
          <a:blip r:embed="rId3">
            <a:alphaModFix/>
          </a:blip>
          <a:stretch>
            <a:fillRect/>
          </a:stretch>
        </p:blipFill>
        <p:spPr>
          <a:xfrm>
            <a:off x="6600147" y="1069975"/>
            <a:ext cx="2487825" cy="2956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fcfffaeace_0_5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Grand Mosque of Djenné, Mali                              Missiri Mosque, Fréjus, France</a:t>
            </a:r>
            <a:endParaRPr/>
          </a:p>
        </p:txBody>
      </p:sp>
      <p:sp>
        <p:nvSpPr>
          <p:cNvPr id="428" name="Google Shape;428;gfcfffaeace_0_5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14</a:t>
            </a:r>
            <a:endParaRPr sz="2000" b="1" i="0" u="none" strike="noStrike" cap="none">
              <a:solidFill>
                <a:schemeClr val="lt1"/>
              </a:solidFill>
              <a:latin typeface="Old Standard TT"/>
              <a:ea typeface="Old Standard TT"/>
              <a:cs typeface="Old Standard TT"/>
              <a:sym typeface="Old Standard TT"/>
            </a:endParaRPr>
          </a:p>
        </p:txBody>
      </p:sp>
      <p:pic>
        <p:nvPicPr>
          <p:cNvPr id="429" name="Google Shape;429;gfcfffaeace_0_52"/>
          <p:cNvPicPr preferRelativeResize="0"/>
          <p:nvPr/>
        </p:nvPicPr>
        <p:blipFill>
          <a:blip r:embed="rId3">
            <a:alphaModFix/>
          </a:blip>
          <a:stretch>
            <a:fillRect/>
          </a:stretch>
        </p:blipFill>
        <p:spPr>
          <a:xfrm>
            <a:off x="311700" y="758475"/>
            <a:ext cx="4709649" cy="3139774"/>
          </a:xfrm>
          <a:prstGeom prst="rect">
            <a:avLst/>
          </a:prstGeom>
          <a:noFill/>
          <a:ln>
            <a:noFill/>
          </a:ln>
        </p:spPr>
      </p:pic>
      <p:pic>
        <p:nvPicPr>
          <p:cNvPr id="430" name="Google Shape;430;gfcfffaeace_0_52"/>
          <p:cNvPicPr preferRelativeResize="0"/>
          <p:nvPr/>
        </p:nvPicPr>
        <p:blipFill rotWithShape="1">
          <a:blip r:embed="rId4">
            <a:alphaModFix/>
          </a:blip>
          <a:srcRect l="6188" t="12223" r="5651" b="11759"/>
          <a:stretch/>
        </p:blipFill>
        <p:spPr>
          <a:xfrm>
            <a:off x="5273850" y="1570675"/>
            <a:ext cx="3599450" cy="2327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fd0f078bd2_0_0"/>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1800" dirty="0"/>
              <a:t>The Grand Mosque of </a:t>
            </a:r>
            <a:r>
              <a:rPr lang="en-US" sz="1800" dirty="0" err="1"/>
              <a:t>Djenné</a:t>
            </a:r>
            <a:r>
              <a:rPr lang="en-US" sz="1800" dirty="0"/>
              <a:t>, situated in the floodplain of the Bani river in modern day Mali, was originally built in the 13th century out of mud brick. A striking feature is the presence of decorative </a:t>
            </a:r>
            <a:r>
              <a:rPr lang="en-US" sz="1800" i="1" dirty="0" err="1"/>
              <a:t>toron</a:t>
            </a:r>
            <a:r>
              <a:rPr lang="en-US" sz="1800" dirty="0"/>
              <a:t>, the sticks of </a:t>
            </a:r>
            <a:r>
              <a:rPr lang="en-US" sz="1800" dirty="0" err="1"/>
              <a:t>rodier</a:t>
            </a:r>
            <a:r>
              <a:rPr lang="en-US" sz="1800" dirty="0"/>
              <a:t> palm jutting out through its walls. Every April, before the rainy season, the town of </a:t>
            </a:r>
            <a:r>
              <a:rPr lang="en-US" sz="1800" dirty="0" err="1"/>
              <a:t>Djenné</a:t>
            </a:r>
            <a:r>
              <a:rPr lang="en-US" sz="1800" dirty="0"/>
              <a:t> celebrates a unique festival called </a:t>
            </a:r>
            <a:r>
              <a:rPr lang="en-US" sz="1800" i="1" dirty="0" err="1"/>
              <a:t>Crépissage</a:t>
            </a:r>
            <a:r>
              <a:rPr lang="en-US" sz="1800" dirty="0"/>
              <a:t>, where these </a:t>
            </a:r>
            <a:r>
              <a:rPr lang="en-US" sz="1800" i="1" dirty="0" err="1"/>
              <a:t>toron</a:t>
            </a:r>
            <a:r>
              <a:rPr lang="en-US" sz="1800" dirty="0"/>
              <a:t> prove especially useful. </a:t>
            </a:r>
            <a:r>
              <a:rPr lang="en-US" sz="1800" u="sng" dirty="0">
                <a:solidFill>
                  <a:schemeClr val="accent3"/>
                </a:solidFill>
              </a:rPr>
              <a:t>What happens at </a:t>
            </a:r>
            <a:r>
              <a:rPr lang="en-US" sz="1800" i="1" u="sng" dirty="0" err="1">
                <a:solidFill>
                  <a:schemeClr val="accent3"/>
                </a:solidFill>
              </a:rPr>
              <a:t>Crépissage</a:t>
            </a:r>
            <a:r>
              <a:rPr lang="en-US" sz="1800" i="1" u="sng" dirty="0">
                <a:solidFill>
                  <a:schemeClr val="accent3"/>
                </a:solidFill>
              </a:rPr>
              <a:t> </a:t>
            </a:r>
            <a:r>
              <a:rPr lang="en-US" sz="1800" u="sng" dirty="0">
                <a:solidFill>
                  <a:schemeClr val="accent3"/>
                </a:solidFill>
              </a:rPr>
              <a:t>every year? (5)</a:t>
            </a:r>
            <a:endParaRPr sz="1800" u="sng" dirty="0">
              <a:solidFill>
                <a:schemeClr val="accent3"/>
              </a:solidFill>
            </a:endParaRPr>
          </a:p>
          <a:p>
            <a:pPr marL="0" lvl="0" indent="0" algn="l" rtl="0">
              <a:lnSpc>
                <a:spcPct val="115000"/>
              </a:lnSpc>
              <a:spcBef>
                <a:spcPts val="1600"/>
              </a:spcBef>
              <a:spcAft>
                <a:spcPts val="0"/>
              </a:spcAft>
              <a:buSzPts val="2500"/>
              <a:buNone/>
            </a:pPr>
            <a:r>
              <a:rPr lang="en-US" sz="1800" dirty="0"/>
              <a:t>The </a:t>
            </a:r>
            <a:r>
              <a:rPr lang="en-US" sz="1800" dirty="0" err="1"/>
              <a:t>Missiri</a:t>
            </a:r>
            <a:r>
              <a:rPr lang="en-US" sz="1800" dirty="0"/>
              <a:t> Mosque, which mimics the Grand Mosque </a:t>
            </a:r>
            <a:br>
              <a:rPr lang="en-US" sz="1800" dirty="0"/>
            </a:br>
            <a:r>
              <a:rPr lang="en-US" sz="1800" dirty="0"/>
              <a:t>of </a:t>
            </a:r>
            <a:r>
              <a:rPr lang="en-US" sz="1800" dirty="0" err="1"/>
              <a:t>Djenné</a:t>
            </a:r>
            <a:r>
              <a:rPr lang="en-US" sz="1800" dirty="0"/>
              <a:t>, was built in </a:t>
            </a:r>
            <a:r>
              <a:rPr lang="en-US" sz="1800" dirty="0" err="1"/>
              <a:t>Fréjus</a:t>
            </a:r>
            <a:r>
              <a:rPr lang="en-US" sz="1800" dirty="0"/>
              <a:t>, France for the benefit </a:t>
            </a:r>
            <a:br>
              <a:rPr lang="en-US" sz="1800" dirty="0"/>
            </a:br>
            <a:r>
              <a:rPr lang="en-US" sz="1800" dirty="0"/>
              <a:t>of the </a:t>
            </a:r>
            <a:r>
              <a:rPr lang="en-US" sz="1800" i="1" dirty="0"/>
              <a:t>Tirailleurs</a:t>
            </a:r>
            <a:r>
              <a:rPr lang="en-US" sz="1800" dirty="0"/>
              <a:t>, many of whom came to France in </a:t>
            </a:r>
            <a:br>
              <a:rPr lang="en-US" sz="1800" dirty="0"/>
            </a:br>
            <a:r>
              <a:rPr lang="en-US" sz="1800" dirty="0"/>
              <a:t>1915. To stave off feelings of isolation among the </a:t>
            </a:r>
            <a:br>
              <a:rPr lang="en-US" sz="1800" dirty="0"/>
            </a:br>
            <a:r>
              <a:rPr lang="en-US" sz="1800" i="1" dirty="0"/>
              <a:t>Tirailleurs </a:t>
            </a:r>
            <a:r>
              <a:rPr lang="en-US" sz="1800" dirty="0"/>
              <a:t>as they stayed on, French authorities constructed what they thought would be a familiar social space. </a:t>
            </a:r>
            <a:r>
              <a:rPr lang="en-US" sz="1800" u="sng" dirty="0">
                <a:solidFill>
                  <a:schemeClr val="accent3"/>
                </a:solidFill>
              </a:rPr>
              <a:t>Who or what were the </a:t>
            </a:r>
            <a:r>
              <a:rPr lang="en-US" sz="1800" i="1" u="sng" dirty="0">
                <a:solidFill>
                  <a:schemeClr val="accent3"/>
                </a:solidFill>
              </a:rPr>
              <a:t>Tirailleurs</a:t>
            </a:r>
            <a:r>
              <a:rPr lang="en-US" sz="1800" u="sng" dirty="0">
                <a:solidFill>
                  <a:schemeClr val="accent3"/>
                </a:solidFill>
              </a:rPr>
              <a:t>? (5)</a:t>
            </a:r>
            <a:endParaRPr sz="1800" u="sng" dirty="0">
              <a:solidFill>
                <a:schemeClr val="accent3"/>
              </a:solidFill>
            </a:endParaRPr>
          </a:p>
        </p:txBody>
      </p:sp>
      <p:sp>
        <p:nvSpPr>
          <p:cNvPr id="436" name="Google Shape;436;gfd0f078bd2_0_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14</a:t>
            </a:r>
            <a:endParaRPr sz="2000" b="1" i="0" u="none" strike="noStrike" cap="none">
              <a:solidFill>
                <a:schemeClr val="lt1"/>
              </a:solidFill>
              <a:latin typeface="Old Standard TT"/>
              <a:ea typeface="Old Standard TT"/>
              <a:cs typeface="Old Standard TT"/>
              <a:sym typeface="Old Standard TT"/>
            </a:endParaRPr>
          </a:p>
        </p:txBody>
      </p:sp>
      <p:pic>
        <p:nvPicPr>
          <p:cNvPr id="4" name="Google Shape;429;gfcfffaeace_0_52">
            <a:extLst>
              <a:ext uri="{FF2B5EF4-FFF2-40B4-BE49-F238E27FC236}">
                <a16:creationId xmlns:a16="http://schemas.microsoft.com/office/drawing/2014/main" id="{65ADB646-CEDB-449E-B310-CF7353C36332}"/>
              </a:ext>
            </a:extLst>
          </p:cNvPr>
          <p:cNvPicPr preferRelativeResize="0"/>
          <p:nvPr/>
        </p:nvPicPr>
        <p:blipFill>
          <a:blip r:embed="rId5">
            <a:alphaModFix/>
          </a:blip>
          <a:stretch>
            <a:fillRect/>
          </a:stretch>
        </p:blipFill>
        <p:spPr>
          <a:xfrm>
            <a:off x="6002701" y="2358571"/>
            <a:ext cx="2589161" cy="1726112"/>
          </a:xfrm>
          <a:prstGeom prst="rect">
            <a:avLst/>
          </a:prstGeom>
          <a:noFill/>
          <a:ln>
            <a:noFill/>
          </a:ln>
        </p:spPr>
      </p:pic>
      <p:pic>
        <p:nvPicPr>
          <p:cNvPr id="6" name="Countdown - 1941">
            <a:hlinkClick r:id="" action="ppaction://media"/>
            <a:extLst>
              <a:ext uri="{FF2B5EF4-FFF2-40B4-BE49-F238E27FC236}">
                <a16:creationId xmlns:a16="http://schemas.microsoft.com/office/drawing/2014/main" id="{C055BA34-5277-4AD8-A161-2842A002FAF6}"/>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6"/>
          <a:srcRect l="27306" t="21786" r="23786" b="26836"/>
          <a:stretch>
            <a:fillRect/>
          </a:stretch>
        </p:blipFill>
        <p:spPr>
          <a:xfrm>
            <a:off x="7976961"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fd94d5f5d5_1_0"/>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442" name="Google Shape;442;gfd94d5f5d5_1_0"/>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443" name="Google Shape;443;gfd94d5f5d5_1_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14</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fd94d5f5d5_1_5"/>
          <p:cNvSpPr txBox="1">
            <a:spLocks noGrp="1"/>
          </p:cNvSpPr>
          <p:nvPr>
            <p:ph type="title"/>
          </p:nvPr>
        </p:nvSpPr>
        <p:spPr>
          <a:xfrm>
            <a:off x="311700" y="445025"/>
            <a:ext cx="42603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2500"/>
              <a:buFont typeface="Arial"/>
              <a:buNone/>
            </a:pPr>
            <a:r>
              <a:rPr lang="en-US" sz="2000" i="1"/>
              <a:t>Crépissage </a:t>
            </a:r>
            <a:r>
              <a:rPr lang="en-US" sz="2000"/>
              <a:t>is the festival of </a:t>
            </a:r>
            <a:r>
              <a:rPr lang="en-US" sz="2000">
                <a:solidFill>
                  <a:srgbClr val="FB8C00"/>
                </a:solidFill>
              </a:rPr>
              <a:t>replastering </a:t>
            </a:r>
            <a:r>
              <a:rPr lang="en-US" sz="2000"/>
              <a:t>the mosque to protect the mud-brick from erosion by the rains and floods. Also a major tourist attraction these days.</a:t>
            </a:r>
            <a:endParaRPr sz="2000"/>
          </a:p>
          <a:p>
            <a:pPr marL="0" lvl="0" indent="0" algn="l" rtl="0">
              <a:lnSpc>
                <a:spcPct val="100000"/>
              </a:lnSpc>
              <a:spcBef>
                <a:spcPts val="0"/>
              </a:spcBef>
              <a:spcAft>
                <a:spcPts val="0"/>
              </a:spcAft>
              <a:buSzPts val="2500"/>
              <a:buNone/>
            </a:pPr>
            <a:endParaRPr sz="2000"/>
          </a:p>
          <a:p>
            <a:pPr marL="0" lvl="0" indent="0" algn="l" rtl="0">
              <a:lnSpc>
                <a:spcPct val="100000"/>
              </a:lnSpc>
              <a:spcBef>
                <a:spcPts val="0"/>
              </a:spcBef>
              <a:spcAft>
                <a:spcPts val="0"/>
              </a:spcAft>
              <a:buSzPts val="2500"/>
              <a:buNone/>
            </a:pPr>
            <a:r>
              <a:rPr lang="en-US" sz="2000"/>
              <a:t>The </a:t>
            </a:r>
            <a:r>
              <a:rPr lang="en-US" sz="2000" i="1"/>
              <a:t>Tirailleurs</a:t>
            </a:r>
            <a:r>
              <a:rPr lang="en-US" sz="2000"/>
              <a:t> were regiments of </a:t>
            </a:r>
            <a:r>
              <a:rPr lang="en-US" sz="2000">
                <a:solidFill>
                  <a:srgbClr val="FB8C00"/>
                </a:solidFill>
              </a:rPr>
              <a:t>soldiers recruited from French colonies</a:t>
            </a:r>
            <a:r>
              <a:rPr lang="en-US" sz="2000"/>
              <a:t> in Africa.</a:t>
            </a:r>
            <a:endParaRPr sz="2000"/>
          </a:p>
        </p:txBody>
      </p:sp>
      <p:sp>
        <p:nvSpPr>
          <p:cNvPr id="449" name="Google Shape;449;gfd94d5f5d5_1_5"/>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14</a:t>
            </a:r>
            <a:endParaRPr sz="2000" b="1" i="0" u="none" strike="noStrike" cap="none">
              <a:solidFill>
                <a:schemeClr val="lt1"/>
              </a:solidFill>
              <a:latin typeface="Old Standard TT"/>
              <a:ea typeface="Old Standard TT"/>
              <a:cs typeface="Old Standard TT"/>
              <a:sym typeface="Old Standard TT"/>
            </a:endParaRPr>
          </a:p>
        </p:txBody>
      </p:sp>
      <p:pic>
        <p:nvPicPr>
          <p:cNvPr id="450" name="Google Shape;450;gfd94d5f5d5_1_5"/>
          <p:cNvPicPr preferRelativeResize="0"/>
          <p:nvPr/>
        </p:nvPicPr>
        <p:blipFill>
          <a:blip r:embed="rId3">
            <a:alphaModFix/>
          </a:blip>
          <a:stretch>
            <a:fillRect/>
          </a:stretch>
        </p:blipFill>
        <p:spPr>
          <a:xfrm>
            <a:off x="4820200" y="401700"/>
            <a:ext cx="3996600" cy="2250575"/>
          </a:xfrm>
          <a:prstGeom prst="rect">
            <a:avLst/>
          </a:prstGeom>
          <a:noFill/>
          <a:ln>
            <a:noFill/>
          </a:ln>
        </p:spPr>
      </p:pic>
      <p:pic>
        <p:nvPicPr>
          <p:cNvPr id="451" name="Google Shape;451;gfd94d5f5d5_1_5"/>
          <p:cNvPicPr preferRelativeResize="0"/>
          <p:nvPr/>
        </p:nvPicPr>
        <p:blipFill>
          <a:blip r:embed="rId4">
            <a:alphaModFix/>
          </a:blip>
          <a:stretch>
            <a:fillRect/>
          </a:stretch>
        </p:blipFill>
        <p:spPr>
          <a:xfrm>
            <a:off x="4820200" y="2863176"/>
            <a:ext cx="3449876" cy="19405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g104939b22a5_1_1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g104939b22a5_1_1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15</a:t>
            </a:r>
            <a:endParaRPr sz="2000" b="1" i="0" u="none" strike="noStrike" cap="none">
              <a:solidFill>
                <a:schemeClr val="lt1"/>
              </a:solidFill>
              <a:latin typeface="Old Standard TT"/>
              <a:ea typeface="Old Standard TT"/>
              <a:cs typeface="Old Standard TT"/>
              <a:sym typeface="Old Standard TT"/>
            </a:endParaRPr>
          </a:p>
        </p:txBody>
      </p:sp>
      <p:pic>
        <p:nvPicPr>
          <p:cNvPr id="2" name="Online Media 1" title="Nike: Find Your Greatness">
            <a:hlinkClick r:id="" action="ppaction://media"/>
            <a:extLst>
              <a:ext uri="{FF2B5EF4-FFF2-40B4-BE49-F238E27FC236}">
                <a16:creationId xmlns:a16="http://schemas.microsoft.com/office/drawing/2014/main" id="{61C9CC85-25AC-4E97-AB1B-DC131863D2E2}"/>
              </a:ext>
            </a:extLst>
          </p:cNvPr>
          <p:cNvPicPr>
            <a:picLocks noRot="1" noChangeAspect="1"/>
          </p:cNvPicPr>
          <p:nvPr>
            <a:videoFile r:link="rId1"/>
          </p:nvPr>
        </p:nvPicPr>
        <p:blipFill>
          <a:blip r:embed="rId4"/>
          <a:stretch>
            <a:fillRect/>
          </a:stretch>
        </p:blipFill>
        <p:spPr>
          <a:xfrm>
            <a:off x="2024743" y="661307"/>
            <a:ext cx="5014686" cy="3761015"/>
          </a:xfrm>
          <a:prstGeom prst="rect">
            <a:avLst/>
          </a:prstGeom>
        </p:spPr>
      </p:pic>
      <p:sp>
        <p:nvSpPr>
          <p:cNvPr id="4" name="Title 3">
            <a:extLst>
              <a:ext uri="{FF2B5EF4-FFF2-40B4-BE49-F238E27FC236}">
                <a16:creationId xmlns:a16="http://schemas.microsoft.com/office/drawing/2014/main" id="{CE395A95-0FB5-453E-9556-3569E867C825}"/>
              </a:ext>
            </a:extLst>
          </p:cNvPr>
          <p:cNvSpPr>
            <a:spLocks noGrp="1"/>
          </p:cNvSpPr>
          <p:nvPr>
            <p:ph type="title"/>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104939b22a5_1_24"/>
          <p:cNvSpPr txBox="1">
            <a:spLocks noGrp="1"/>
          </p:cNvSpPr>
          <p:nvPr>
            <p:ph type="title"/>
          </p:nvPr>
        </p:nvSpPr>
        <p:spPr>
          <a:xfrm>
            <a:off x="311700" y="572021"/>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100" dirty="0">
                <a:solidFill>
                  <a:srgbClr val="FFFFFF"/>
                </a:solidFill>
              </a:rPr>
              <a:t>Los Angeles 1984 was the first Olympic Games to make a profit. A driver behind its economic success was a policy change (that remains active to date) from the International Olympic Committee, making corporate partnerships more lucrative for the IOC and host cities.</a:t>
            </a:r>
            <a:endParaRPr sz="2100" dirty="0">
              <a:solidFill>
                <a:srgbClr val="FFFFFF"/>
              </a:solidFill>
            </a:endParaRPr>
          </a:p>
          <a:p>
            <a:pPr marL="0" lvl="0" indent="0" algn="l" rtl="0">
              <a:lnSpc>
                <a:spcPct val="115000"/>
              </a:lnSpc>
              <a:spcBef>
                <a:spcPts val="0"/>
              </a:spcBef>
              <a:spcAft>
                <a:spcPts val="0"/>
              </a:spcAft>
              <a:buNone/>
            </a:pPr>
            <a:endParaRPr sz="2100" dirty="0">
              <a:solidFill>
                <a:srgbClr val="FFFFFF"/>
              </a:solidFill>
            </a:endParaRPr>
          </a:p>
          <a:p>
            <a:pPr marL="0" lvl="0" indent="0" algn="l" rtl="0">
              <a:lnSpc>
                <a:spcPct val="115000"/>
              </a:lnSpc>
              <a:spcBef>
                <a:spcPts val="0"/>
              </a:spcBef>
              <a:spcAft>
                <a:spcPts val="0"/>
              </a:spcAft>
              <a:buNone/>
            </a:pPr>
            <a:r>
              <a:rPr lang="en-US" sz="2100" dirty="0">
                <a:solidFill>
                  <a:srgbClr val="FFFFFF"/>
                </a:solidFill>
              </a:rPr>
              <a:t>This policy change also explains why the previous ad by Nike was designed in the way it was.</a:t>
            </a:r>
            <a:endParaRPr sz="2100" dirty="0">
              <a:solidFill>
                <a:srgbClr val="FFFFFF"/>
              </a:solidFill>
            </a:endParaRPr>
          </a:p>
          <a:p>
            <a:pPr marL="0" lvl="0" indent="0" algn="l" rtl="0">
              <a:lnSpc>
                <a:spcPct val="115000"/>
              </a:lnSpc>
              <a:spcBef>
                <a:spcPts val="0"/>
              </a:spcBef>
              <a:spcAft>
                <a:spcPts val="0"/>
              </a:spcAft>
              <a:buNone/>
            </a:pPr>
            <a:endParaRPr sz="2100" dirty="0">
              <a:solidFill>
                <a:srgbClr val="FFFFFF"/>
              </a:solidFill>
            </a:endParaRPr>
          </a:p>
          <a:p>
            <a:pPr marL="0" lvl="0" indent="0" algn="l" rtl="0">
              <a:lnSpc>
                <a:spcPct val="115000"/>
              </a:lnSpc>
              <a:spcBef>
                <a:spcPts val="0"/>
              </a:spcBef>
              <a:spcAft>
                <a:spcPts val="0"/>
              </a:spcAft>
              <a:buNone/>
            </a:pPr>
            <a:r>
              <a:rPr lang="en-US" sz="2100" u="sng" dirty="0">
                <a:solidFill>
                  <a:srgbClr val="FB8C00"/>
                </a:solidFill>
              </a:rPr>
              <a:t>What was the policy change? (10)</a:t>
            </a:r>
            <a:endParaRPr sz="2100" u="sng" dirty="0">
              <a:solidFill>
                <a:srgbClr val="FB8C00"/>
              </a:solidFill>
            </a:endParaRPr>
          </a:p>
        </p:txBody>
      </p:sp>
      <p:sp>
        <p:nvSpPr>
          <p:cNvPr id="464" name="Google Shape;464;g104939b22a5_1_24"/>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15</a:t>
            </a:r>
            <a:endParaRPr sz="2000" b="1" i="0" u="none" strike="noStrike" cap="none">
              <a:solidFill>
                <a:schemeClr val="lt1"/>
              </a:solidFill>
              <a:latin typeface="Old Standard TT"/>
              <a:ea typeface="Old Standard TT"/>
              <a:cs typeface="Old Standard TT"/>
              <a:sym typeface="Old Standard TT"/>
            </a:endParaRPr>
          </a:p>
        </p:txBody>
      </p:sp>
      <p:pic>
        <p:nvPicPr>
          <p:cNvPr id="4" name="Countdown - 1941">
            <a:hlinkClick r:id="" action="ppaction://media"/>
            <a:extLst>
              <a:ext uri="{FF2B5EF4-FFF2-40B4-BE49-F238E27FC236}">
                <a16:creationId xmlns:a16="http://schemas.microsoft.com/office/drawing/2014/main" id="{063BD793-868F-4B4D-9085-A4F071DEFAAE}"/>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76961"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g104939b22a5_1_29"/>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470" name="Google Shape;470;g104939b22a5_1_29"/>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471" name="Google Shape;471;g104939b22a5_1_29"/>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15</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gfcfffaeace_0_0"/>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fcfffaeace_0_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fcfffaeace_0_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a:solidFill>
                  <a:schemeClr val="lt1"/>
                </a:solidFill>
                <a:latin typeface="Old Standard TT"/>
                <a:ea typeface="Old Standard TT"/>
                <a:cs typeface="Old Standard TT"/>
                <a:sym typeface="Old Standard TT"/>
              </a:rPr>
              <a:t>1</a:t>
            </a:r>
            <a:endParaRPr sz="2000" b="1" i="0" u="none" strike="noStrike" cap="none">
              <a:solidFill>
                <a:schemeClr val="lt1"/>
              </a:solidFill>
              <a:latin typeface="Old Standard TT"/>
              <a:ea typeface="Old Standard TT"/>
              <a:cs typeface="Old Standard TT"/>
              <a:sym typeface="Old Standard TT"/>
            </a:endParaRPr>
          </a:p>
        </p:txBody>
      </p:sp>
      <p:pic>
        <p:nvPicPr>
          <p:cNvPr id="90" name="Google Shape;90;gfcfffaeace_0_0"/>
          <p:cNvPicPr preferRelativeResize="0"/>
          <p:nvPr/>
        </p:nvPicPr>
        <p:blipFill>
          <a:blip r:embed="rId3">
            <a:alphaModFix/>
          </a:blip>
          <a:stretch>
            <a:fillRect/>
          </a:stretch>
        </p:blipFill>
        <p:spPr>
          <a:xfrm>
            <a:off x="311700" y="1143000"/>
            <a:ext cx="2552700" cy="2857500"/>
          </a:xfrm>
          <a:prstGeom prst="rect">
            <a:avLst/>
          </a:prstGeom>
          <a:noFill/>
          <a:ln>
            <a:noFill/>
          </a:ln>
        </p:spPr>
      </p:pic>
      <p:sp>
        <p:nvSpPr>
          <p:cNvPr id="91" name="Google Shape;91;gfcfffaeace_0_0"/>
          <p:cNvSpPr/>
          <p:nvPr/>
        </p:nvSpPr>
        <p:spPr>
          <a:xfrm>
            <a:off x="2142550" y="1834225"/>
            <a:ext cx="241200" cy="1496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gfcfffaeace_0_0"/>
          <p:cNvSpPr/>
          <p:nvPr/>
        </p:nvSpPr>
        <p:spPr>
          <a:xfrm>
            <a:off x="669525" y="2795875"/>
            <a:ext cx="1113300" cy="5205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gfcfffaeace_0_0"/>
          <p:cNvPicPr preferRelativeResize="0"/>
          <p:nvPr/>
        </p:nvPicPr>
        <p:blipFill>
          <a:blip r:embed="rId4">
            <a:alphaModFix/>
          </a:blip>
          <a:stretch>
            <a:fillRect/>
          </a:stretch>
        </p:blipFill>
        <p:spPr>
          <a:xfrm>
            <a:off x="3807300" y="1168125"/>
            <a:ext cx="5024997" cy="28288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104939b22a5_1_3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500"/>
              <a:buNone/>
            </a:pPr>
            <a:r>
              <a:rPr lang="en-US" sz="2200" dirty="0"/>
              <a:t>The Olympic Games introduced </a:t>
            </a:r>
            <a:r>
              <a:rPr lang="en-US" sz="2200" dirty="0">
                <a:solidFill>
                  <a:schemeClr val="accent3"/>
                </a:solidFill>
              </a:rPr>
              <a:t>exclusive partnership deals </a:t>
            </a:r>
            <a:br>
              <a:rPr lang="en-US" sz="2200" dirty="0"/>
            </a:br>
            <a:r>
              <a:rPr lang="en-US" sz="2200" dirty="0"/>
              <a:t>for the first time in 1984. Rather than accepting a wide variety of sponsors (as previous Games had done) suppliers and licensees, LA 1984 strictly limited the number “official” sponsors, and required sponsors to make much larger contributions to the Games than in previous years in return for exclusive association with the Olympics.</a:t>
            </a:r>
            <a:endParaRPr sz="2200" dirty="0"/>
          </a:p>
          <a:p>
            <a:pPr marL="0" lvl="0" indent="0" algn="l" rtl="0">
              <a:lnSpc>
                <a:spcPct val="115000"/>
              </a:lnSpc>
              <a:spcBef>
                <a:spcPts val="0"/>
              </a:spcBef>
              <a:spcAft>
                <a:spcPts val="0"/>
              </a:spcAft>
              <a:buSzPts val="2500"/>
              <a:buNone/>
            </a:pPr>
            <a:endParaRPr sz="2200" dirty="0"/>
          </a:p>
          <a:p>
            <a:pPr marL="0" lvl="0" indent="0" algn="l" rtl="0">
              <a:lnSpc>
                <a:spcPct val="115000"/>
              </a:lnSpc>
              <a:spcBef>
                <a:spcPts val="0"/>
              </a:spcBef>
              <a:spcAft>
                <a:spcPts val="0"/>
              </a:spcAft>
              <a:buSzPts val="2500"/>
              <a:buNone/>
            </a:pPr>
            <a:r>
              <a:rPr lang="en-US" sz="2200" dirty="0"/>
              <a:t>Nike was not an official sponsor for the 2012 Olympics - and therefore was barred from using “London, UK” or “2012” in any marketing - which is why they rely on cities across the world named London.</a:t>
            </a:r>
            <a:endParaRPr sz="2200" dirty="0"/>
          </a:p>
        </p:txBody>
      </p:sp>
      <p:sp>
        <p:nvSpPr>
          <p:cNvPr id="477" name="Google Shape;477;g104939b22a5_1_35"/>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15</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g1048bf79123_0_34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16</a:t>
            </a:r>
            <a:endParaRPr sz="2000" b="1" i="0" u="none" strike="noStrike" cap="none">
              <a:solidFill>
                <a:schemeClr val="lt1"/>
              </a:solidFill>
              <a:latin typeface="Old Standard TT"/>
              <a:ea typeface="Old Standard TT"/>
              <a:cs typeface="Old Standard TT"/>
              <a:sym typeface="Old Standard TT"/>
            </a:endParaRPr>
          </a:p>
        </p:txBody>
      </p:sp>
      <p:pic>
        <p:nvPicPr>
          <p:cNvPr id="483" name="Google Shape;483;g1048bf79123_0_340"/>
          <p:cNvPicPr preferRelativeResize="0"/>
          <p:nvPr/>
        </p:nvPicPr>
        <p:blipFill>
          <a:blip r:embed="rId3">
            <a:alphaModFix/>
          </a:blip>
          <a:stretch>
            <a:fillRect/>
          </a:stretch>
        </p:blipFill>
        <p:spPr>
          <a:xfrm>
            <a:off x="572150" y="385025"/>
            <a:ext cx="3103500" cy="2021825"/>
          </a:xfrm>
          <a:prstGeom prst="rect">
            <a:avLst/>
          </a:prstGeom>
          <a:noFill/>
          <a:ln>
            <a:noFill/>
          </a:ln>
        </p:spPr>
      </p:pic>
      <p:pic>
        <p:nvPicPr>
          <p:cNvPr id="484" name="Google Shape;484;g1048bf79123_0_340"/>
          <p:cNvPicPr preferRelativeResize="0"/>
          <p:nvPr/>
        </p:nvPicPr>
        <p:blipFill rotWithShape="1">
          <a:blip r:embed="rId4">
            <a:alphaModFix/>
          </a:blip>
          <a:srcRect b="7089"/>
          <a:stretch/>
        </p:blipFill>
        <p:spPr>
          <a:xfrm>
            <a:off x="410675" y="2495550"/>
            <a:ext cx="3426450" cy="2491375"/>
          </a:xfrm>
          <a:prstGeom prst="rect">
            <a:avLst/>
          </a:prstGeom>
          <a:noFill/>
          <a:ln>
            <a:noFill/>
          </a:ln>
        </p:spPr>
      </p:pic>
      <p:pic>
        <p:nvPicPr>
          <p:cNvPr id="485" name="Google Shape;485;g1048bf79123_0_340"/>
          <p:cNvPicPr preferRelativeResize="0"/>
          <p:nvPr/>
        </p:nvPicPr>
        <p:blipFill>
          <a:blip r:embed="rId5">
            <a:alphaModFix/>
          </a:blip>
          <a:stretch>
            <a:fillRect/>
          </a:stretch>
        </p:blipFill>
        <p:spPr>
          <a:xfrm>
            <a:off x="4008600" y="1024675"/>
            <a:ext cx="4968274" cy="30941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1048bf79123_0_347"/>
          <p:cNvSpPr txBox="1">
            <a:spLocks noGrp="1"/>
          </p:cNvSpPr>
          <p:nvPr>
            <p:ph type="title"/>
          </p:nvPr>
        </p:nvSpPr>
        <p:spPr>
          <a:xfrm>
            <a:off x="282672" y="36882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dirty="0" err="1">
                <a:solidFill>
                  <a:srgbClr val="FFFFFF"/>
                </a:solidFill>
              </a:rPr>
              <a:t>Azorian</a:t>
            </a:r>
            <a:r>
              <a:rPr lang="en-US" sz="2000" dirty="0">
                <a:solidFill>
                  <a:srgbClr val="FFFFFF"/>
                </a:solidFill>
              </a:rPr>
              <a:t> was a 1970s U.S. government operation to build the </a:t>
            </a:r>
            <a:r>
              <a:rPr lang="en-US" sz="2000" i="1" dirty="0">
                <a:solidFill>
                  <a:srgbClr val="FFFFFF"/>
                </a:solidFill>
              </a:rPr>
              <a:t>Glomar Explorer</a:t>
            </a:r>
            <a:r>
              <a:rPr lang="en-US" sz="2000" dirty="0">
                <a:solidFill>
                  <a:srgbClr val="FFFFFF"/>
                </a:solidFill>
              </a:rPr>
              <a:t>, to be deployed in the Clarion-</a:t>
            </a:r>
            <a:r>
              <a:rPr lang="en-US" sz="2000" dirty="0" err="1">
                <a:solidFill>
                  <a:srgbClr val="FFFFFF"/>
                </a:solidFill>
              </a:rPr>
              <a:t>Clipperton</a:t>
            </a:r>
            <a:r>
              <a:rPr lang="en-US" sz="2000" dirty="0">
                <a:solidFill>
                  <a:srgbClr val="FFFFFF"/>
                </a:solidFill>
              </a:rPr>
              <a:t> Zone. While the </a:t>
            </a:r>
            <a:r>
              <a:rPr lang="en-US" sz="2000" i="1" dirty="0">
                <a:solidFill>
                  <a:srgbClr val="FFFFFF"/>
                </a:solidFill>
              </a:rPr>
              <a:t>Glomar </a:t>
            </a:r>
            <a:r>
              <a:rPr lang="en-US" sz="2000" dirty="0">
                <a:solidFill>
                  <a:srgbClr val="FFFFFF"/>
                </a:solidFill>
              </a:rPr>
              <a:t>looked like a standard ship from the top, it had a moon pool capable of deploying the chassis shown. It was designed to deliberately obscure the true intentions of the ship to casual onlookers. </a:t>
            </a:r>
            <a:r>
              <a:rPr lang="en-US" sz="2000" u="sng" dirty="0">
                <a:solidFill>
                  <a:srgbClr val="FB8C00"/>
                </a:solidFill>
              </a:rPr>
              <a:t>Why was the ship built? (5)</a:t>
            </a:r>
            <a:endParaRPr sz="2000" u="sng" dirty="0">
              <a:solidFill>
                <a:srgbClr val="FB8C00"/>
              </a:solidFill>
            </a:endParaRPr>
          </a:p>
          <a:p>
            <a:pPr marL="0" lvl="0" indent="0" algn="l" rtl="0">
              <a:lnSpc>
                <a:spcPct val="115000"/>
              </a:lnSpc>
              <a:spcBef>
                <a:spcPts val="0"/>
              </a:spcBef>
              <a:spcAft>
                <a:spcPts val="0"/>
              </a:spcAft>
              <a:buNone/>
            </a:pPr>
            <a:endParaRPr sz="2000" u="sng" dirty="0">
              <a:solidFill>
                <a:srgbClr val="FB8C00"/>
              </a:solidFill>
            </a:endParaRPr>
          </a:p>
          <a:p>
            <a:pPr marL="0" lvl="0" indent="0" algn="l" rtl="0">
              <a:lnSpc>
                <a:spcPct val="115000"/>
              </a:lnSpc>
              <a:spcBef>
                <a:spcPts val="0"/>
              </a:spcBef>
              <a:spcAft>
                <a:spcPts val="0"/>
              </a:spcAft>
              <a:buNone/>
            </a:pPr>
            <a:r>
              <a:rPr lang="en-US" sz="2000" dirty="0"/>
              <a:t>To provide a cover story, the U.S. said that the ship would be the first to attempt a certain activity (and pioneer the related industry). In reality, this activity was first completed by Japan in 2017. Viewed as the keys to a “treasure map”, </a:t>
            </a:r>
            <a:r>
              <a:rPr lang="en-US" sz="2000" u="sng" dirty="0">
                <a:solidFill>
                  <a:srgbClr val="FB8C00"/>
                </a:solidFill>
              </a:rPr>
              <a:t>what is the activity in question, which is poised for growth in the years to come? (5)</a:t>
            </a:r>
            <a:endParaRPr sz="2000" u="sng" dirty="0">
              <a:solidFill>
                <a:srgbClr val="FB8C00"/>
              </a:solidFill>
            </a:endParaRPr>
          </a:p>
        </p:txBody>
      </p:sp>
      <p:sp>
        <p:nvSpPr>
          <p:cNvPr id="491" name="Google Shape;491;g1048bf79123_0_34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15</a:t>
            </a:r>
            <a:endParaRPr sz="2000" b="1" i="0" u="none" strike="noStrike" cap="none">
              <a:solidFill>
                <a:schemeClr val="lt1"/>
              </a:solidFill>
              <a:latin typeface="Old Standard TT"/>
              <a:ea typeface="Old Standard TT"/>
              <a:cs typeface="Old Standard TT"/>
              <a:sym typeface="Old Standard TT"/>
            </a:endParaRPr>
          </a:p>
        </p:txBody>
      </p:sp>
      <p:sp>
        <p:nvSpPr>
          <p:cNvPr id="492" name="Google Shape;492;g1048bf79123_0_34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16</a:t>
            </a:r>
            <a:endParaRPr sz="2000" b="1" i="0" u="none" strike="noStrike" cap="none">
              <a:solidFill>
                <a:schemeClr val="lt1"/>
              </a:solidFill>
              <a:latin typeface="Old Standard TT"/>
              <a:ea typeface="Old Standard TT"/>
              <a:cs typeface="Old Standard TT"/>
              <a:sym typeface="Old Standard TT"/>
            </a:endParaRPr>
          </a:p>
        </p:txBody>
      </p:sp>
      <p:pic>
        <p:nvPicPr>
          <p:cNvPr id="5" name="Countdown - 1941">
            <a:hlinkClick r:id="" action="ppaction://media"/>
            <a:extLst>
              <a:ext uri="{FF2B5EF4-FFF2-40B4-BE49-F238E27FC236}">
                <a16:creationId xmlns:a16="http://schemas.microsoft.com/office/drawing/2014/main" id="{CA1FD8E3-78DE-484C-9D55-F3A37CFAE81E}"/>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76961"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1048bf79123_0_35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498" name="Google Shape;498;g1048bf79123_0_35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15</a:t>
            </a:r>
            <a:endParaRPr sz="2000" b="1" i="0" u="none" strike="noStrike" cap="none">
              <a:solidFill>
                <a:schemeClr val="lt1"/>
              </a:solidFill>
              <a:latin typeface="Old Standard TT"/>
              <a:ea typeface="Old Standard TT"/>
              <a:cs typeface="Old Standard TT"/>
              <a:sym typeface="Old Standard TT"/>
            </a:endParaRPr>
          </a:p>
        </p:txBody>
      </p:sp>
      <p:sp>
        <p:nvSpPr>
          <p:cNvPr id="499" name="Google Shape;499;g1048bf79123_0_35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16</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1048bf79123_0_35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500"/>
              <a:buNone/>
            </a:pPr>
            <a:r>
              <a:rPr lang="en-US" sz="2000"/>
              <a:t>The ship was built to </a:t>
            </a:r>
            <a:r>
              <a:rPr lang="en-US" sz="2000">
                <a:solidFill>
                  <a:srgbClr val="FB8C00"/>
                </a:solidFill>
              </a:rPr>
              <a:t>recover the K-129, a G-II class Soviet submarine carrying 3 nuclear ballistic missiles</a:t>
            </a:r>
            <a:r>
              <a:rPr lang="en-US" sz="2000"/>
              <a:t>, that had vanished on patrol in the Pacific. In 1974, the Hughes Glomar Explorer raised part of the K-129 into its hull. But the wreck broke apart during the operation and they recovered only a portion of the bow. They did not get the missiles. Moreover, the Soviets knew what was up pretty much immediately hey had patrol boats watching the operation, from a distance.</a:t>
            </a:r>
            <a:endParaRPr sz="2000"/>
          </a:p>
          <a:p>
            <a:pPr marL="0" lvl="0" indent="0" algn="l" rtl="0">
              <a:lnSpc>
                <a:spcPct val="115000"/>
              </a:lnSpc>
              <a:spcBef>
                <a:spcPts val="0"/>
              </a:spcBef>
              <a:spcAft>
                <a:spcPts val="0"/>
              </a:spcAft>
              <a:buSzPts val="2500"/>
              <a:buNone/>
            </a:pPr>
            <a:endParaRPr sz="2000"/>
          </a:p>
          <a:p>
            <a:pPr marL="0" lvl="0" indent="0" algn="l" rtl="0">
              <a:lnSpc>
                <a:spcPct val="115000"/>
              </a:lnSpc>
              <a:spcBef>
                <a:spcPts val="0"/>
              </a:spcBef>
              <a:spcAft>
                <a:spcPts val="0"/>
              </a:spcAft>
              <a:buSzPts val="2500"/>
              <a:buNone/>
            </a:pPr>
            <a:r>
              <a:rPr lang="en-US" sz="2000"/>
              <a:t>The activity was</a:t>
            </a:r>
            <a:r>
              <a:rPr lang="en-US" sz="2000">
                <a:solidFill>
                  <a:srgbClr val="FB8C00"/>
                </a:solidFill>
              </a:rPr>
              <a:t> seabed mining</a:t>
            </a:r>
            <a:r>
              <a:rPr lang="en-US" sz="2000"/>
              <a:t>. The U.S. funded a series of academic working groups to develop economic analyses of seabed resources, and aimed to recover polymetallic nodules from the seabed. These nodules are attracting renewed interest since they are rich in cobalt and nickel.</a:t>
            </a:r>
            <a:endParaRPr sz="2000"/>
          </a:p>
        </p:txBody>
      </p:sp>
      <p:sp>
        <p:nvSpPr>
          <p:cNvPr id="505" name="Google Shape;505;g1048bf79123_0_35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15</a:t>
            </a:r>
            <a:endParaRPr sz="2000" b="1" i="0" u="none" strike="noStrike" cap="none">
              <a:solidFill>
                <a:schemeClr val="lt1"/>
              </a:solidFill>
              <a:latin typeface="Old Standard TT"/>
              <a:ea typeface="Old Standard TT"/>
              <a:cs typeface="Old Standard TT"/>
              <a:sym typeface="Old Standard TT"/>
            </a:endParaRPr>
          </a:p>
        </p:txBody>
      </p:sp>
      <p:sp>
        <p:nvSpPr>
          <p:cNvPr id="506" name="Google Shape;506;g1048bf79123_0_35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16</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1048bf79123_0_36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dirty="0"/>
              <a:t>In 1802, a German schoolteacher named Georg </a:t>
            </a:r>
            <a:r>
              <a:rPr lang="en-US" sz="2000" dirty="0" err="1"/>
              <a:t>Grotefend</a:t>
            </a:r>
            <a:r>
              <a:rPr lang="en-US" sz="2000" dirty="0"/>
              <a:t> made a huge leap in deciphering cuneiform, the writing system used in ancient Mesopotamia. </a:t>
            </a:r>
            <a:r>
              <a:rPr lang="en-US" sz="2000" dirty="0" err="1"/>
              <a:t>Grotefend</a:t>
            </a:r>
            <a:r>
              <a:rPr lang="en-US" sz="2000" dirty="0"/>
              <a:t> noted that two inscriptions from Persepolis started with the same pattern: the same string of symbols repeating itself twice, separated by what appeared to be a backtick.</a:t>
            </a:r>
            <a:endParaRPr sz="2000" dirty="0"/>
          </a:p>
          <a:p>
            <a:pPr marL="0" lvl="0" indent="0" algn="l" rtl="0">
              <a:lnSpc>
                <a:spcPct val="115000"/>
              </a:lnSpc>
              <a:spcBef>
                <a:spcPts val="1600"/>
              </a:spcBef>
              <a:spcAft>
                <a:spcPts val="0"/>
              </a:spcAft>
              <a:buSzPts val="2500"/>
              <a:buNone/>
            </a:pPr>
            <a:r>
              <a:rPr lang="en-US" sz="2000" dirty="0"/>
              <a:t>Based on his knowledge of later Persian, he correctly guessed that this sequence was an introductory honorific. From this insight, he (and others) inductively deduced the interpretation of many other cuneiform symbols.</a:t>
            </a:r>
            <a:endParaRPr sz="2000" dirty="0"/>
          </a:p>
          <a:p>
            <a:pPr marL="0" lvl="0" indent="0" algn="l" rtl="0">
              <a:lnSpc>
                <a:spcPct val="115000"/>
              </a:lnSpc>
              <a:spcBef>
                <a:spcPts val="1600"/>
              </a:spcBef>
              <a:spcAft>
                <a:spcPts val="0"/>
              </a:spcAft>
              <a:buSzPts val="2500"/>
              <a:buNone/>
            </a:pPr>
            <a:r>
              <a:rPr lang="en-US" sz="2000" u="sng" dirty="0">
                <a:solidFill>
                  <a:schemeClr val="accent3"/>
                </a:solidFill>
              </a:rPr>
              <a:t>What does this sequence mean or translate to? (10)</a:t>
            </a:r>
            <a:r>
              <a:rPr lang="en-US" sz="2000" dirty="0">
                <a:solidFill>
                  <a:schemeClr val="accent3"/>
                </a:solidFill>
              </a:rPr>
              <a:t> </a:t>
            </a:r>
            <a:r>
              <a:rPr lang="en-US" sz="2000" dirty="0"/>
              <a:t>In a different context, the answer may also be also familiar to 1980s Bollywood fans.</a:t>
            </a:r>
            <a:endParaRPr sz="2000" dirty="0"/>
          </a:p>
        </p:txBody>
      </p:sp>
      <p:sp>
        <p:nvSpPr>
          <p:cNvPr id="512" name="Google Shape;512;g1048bf79123_0_36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16</a:t>
            </a:r>
            <a:endParaRPr sz="2000" b="1" i="0" u="none" strike="noStrike" cap="none">
              <a:solidFill>
                <a:schemeClr val="lt1"/>
              </a:solidFill>
              <a:latin typeface="Old Standard TT"/>
              <a:ea typeface="Old Standard TT"/>
              <a:cs typeface="Old Standard TT"/>
              <a:sym typeface="Old Standard TT"/>
            </a:endParaRPr>
          </a:p>
        </p:txBody>
      </p:sp>
      <p:sp>
        <p:nvSpPr>
          <p:cNvPr id="513" name="Google Shape;513;g1048bf79123_0_36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17</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1048bf79123_0_367"/>
          <p:cNvSpPr txBox="1">
            <a:spLocks noGrp="1"/>
          </p:cNvSpPr>
          <p:nvPr>
            <p:ph type="title"/>
          </p:nvPr>
        </p:nvSpPr>
        <p:spPr>
          <a:xfrm>
            <a:off x="311700" y="36454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2500"/>
              <a:buFont typeface="Arial"/>
              <a:buNone/>
            </a:pPr>
            <a:r>
              <a:rPr lang="en-US" sz="2000" u="sng" dirty="0">
                <a:solidFill>
                  <a:schemeClr val="accent3"/>
                </a:solidFill>
              </a:rPr>
              <a:t>What does this sequence (in the consecutive red boxes), representing a honorific, mean or translate to? (10)</a:t>
            </a:r>
            <a:endParaRPr sz="2000" u="sng" dirty="0">
              <a:solidFill>
                <a:schemeClr val="accent3"/>
              </a:solidFill>
            </a:endParaRPr>
          </a:p>
        </p:txBody>
      </p:sp>
      <p:sp>
        <p:nvSpPr>
          <p:cNvPr id="519" name="Google Shape;519;g1048bf79123_0_36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16</a:t>
            </a:r>
            <a:endParaRPr sz="2000" b="1" i="0" u="none" strike="noStrike" cap="none">
              <a:solidFill>
                <a:schemeClr val="lt1"/>
              </a:solidFill>
              <a:latin typeface="Old Standard TT"/>
              <a:ea typeface="Old Standard TT"/>
              <a:cs typeface="Old Standard TT"/>
              <a:sym typeface="Old Standard TT"/>
            </a:endParaRPr>
          </a:p>
        </p:txBody>
      </p:sp>
      <p:pic>
        <p:nvPicPr>
          <p:cNvPr id="520" name="Google Shape;520;g1048bf79123_0_367"/>
          <p:cNvPicPr preferRelativeResize="0"/>
          <p:nvPr/>
        </p:nvPicPr>
        <p:blipFill rotWithShape="1">
          <a:blip r:embed="rId5">
            <a:alphaModFix/>
          </a:blip>
          <a:srcRect b="30371"/>
          <a:stretch/>
        </p:blipFill>
        <p:spPr>
          <a:xfrm>
            <a:off x="311700" y="793482"/>
            <a:ext cx="8520600" cy="2562300"/>
          </a:xfrm>
          <a:prstGeom prst="rect">
            <a:avLst/>
          </a:prstGeom>
          <a:noFill/>
          <a:ln>
            <a:noFill/>
          </a:ln>
        </p:spPr>
      </p:pic>
      <p:sp>
        <p:nvSpPr>
          <p:cNvPr id="521" name="Google Shape;521;g1048bf79123_0_36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17</a:t>
            </a:r>
            <a:endParaRPr sz="2000" b="1" i="0" u="none" strike="noStrike" cap="none">
              <a:solidFill>
                <a:schemeClr val="lt1"/>
              </a:solidFill>
              <a:latin typeface="Old Standard TT"/>
              <a:ea typeface="Old Standard TT"/>
              <a:cs typeface="Old Standard TT"/>
              <a:sym typeface="Old Standard TT"/>
            </a:endParaRPr>
          </a:p>
        </p:txBody>
      </p:sp>
      <p:pic>
        <p:nvPicPr>
          <p:cNvPr id="6" name="Countdown - 1941">
            <a:hlinkClick r:id="" action="ppaction://media"/>
            <a:extLst>
              <a:ext uri="{FF2B5EF4-FFF2-40B4-BE49-F238E27FC236}">
                <a16:creationId xmlns:a16="http://schemas.microsoft.com/office/drawing/2014/main" id="{3795C5E3-3839-4A01-A547-9B171C45A398}"/>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6"/>
          <a:srcRect l="27306" t="21786" r="23786" b="26836"/>
          <a:stretch>
            <a:fillRect/>
          </a:stretch>
        </p:blipFill>
        <p:spPr>
          <a:xfrm>
            <a:off x="7976961"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1048bf79123_0_373"/>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527" name="Google Shape;527;g1048bf79123_0_373"/>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528" name="Google Shape;528;g1048bf79123_0_373"/>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16</a:t>
            </a:r>
            <a:endParaRPr sz="2000" b="1" i="0" u="none" strike="noStrike" cap="none">
              <a:solidFill>
                <a:schemeClr val="lt1"/>
              </a:solidFill>
              <a:latin typeface="Old Standard TT"/>
              <a:ea typeface="Old Standard TT"/>
              <a:cs typeface="Old Standard TT"/>
              <a:sym typeface="Old Standard TT"/>
            </a:endParaRPr>
          </a:p>
        </p:txBody>
      </p:sp>
      <p:sp>
        <p:nvSpPr>
          <p:cNvPr id="529" name="Google Shape;529;g1048bf79123_0_373"/>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17</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1048bf79123_0_378"/>
          <p:cNvSpPr txBox="1">
            <a:spLocks noGrp="1"/>
          </p:cNvSpPr>
          <p:nvPr>
            <p:ph type="title"/>
          </p:nvPr>
        </p:nvSpPr>
        <p:spPr>
          <a:xfrm>
            <a:off x="311700" y="5212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FB8C00"/>
                </a:solidFill>
              </a:rPr>
              <a:t>King of Kings</a:t>
            </a:r>
            <a:r>
              <a:rPr lang="en-US" sz="2200"/>
              <a:t> - or </a:t>
            </a:r>
            <a:r>
              <a:rPr lang="en-US" sz="2200" i="1"/>
              <a:t>Shahenshah</a:t>
            </a:r>
            <a:r>
              <a:rPr lang="en-US" sz="2200"/>
              <a:t>. (The old Persian word for king was </a:t>
            </a:r>
            <a:r>
              <a:rPr lang="en-US" sz="2200" i="1"/>
              <a:t>kshatiya</a:t>
            </a:r>
            <a:r>
              <a:rPr lang="en-US" sz="2200"/>
              <a:t>, similar perhaps to </a:t>
            </a:r>
            <a:r>
              <a:rPr lang="en-US" sz="2200" i="1"/>
              <a:t>kshatriya, </a:t>
            </a:r>
            <a:r>
              <a:rPr lang="en-US" sz="2200"/>
              <a:t>which then became </a:t>
            </a:r>
            <a:r>
              <a:rPr lang="en-US" sz="2200" i="1"/>
              <a:t>shah</a:t>
            </a:r>
            <a:r>
              <a:rPr lang="en-US" sz="2200"/>
              <a:t>.)</a:t>
            </a:r>
            <a:endParaRPr sz="2200"/>
          </a:p>
          <a:p>
            <a:pPr marL="0" lvl="0" indent="0" algn="l" rtl="0">
              <a:spcBef>
                <a:spcPts val="0"/>
              </a:spcBef>
              <a:spcAft>
                <a:spcPts val="0"/>
              </a:spcAft>
              <a:buNone/>
            </a:pPr>
            <a:endParaRPr sz="2200"/>
          </a:p>
          <a:p>
            <a:pPr marL="0" lvl="0" indent="0" algn="l" rtl="0">
              <a:spcBef>
                <a:spcPts val="0"/>
              </a:spcBef>
              <a:spcAft>
                <a:spcPts val="0"/>
              </a:spcAft>
              <a:buNone/>
            </a:pPr>
            <a:endParaRPr sz="2200"/>
          </a:p>
        </p:txBody>
      </p:sp>
      <p:sp>
        <p:nvSpPr>
          <p:cNvPr id="535" name="Google Shape;535;g1048bf79123_0_378"/>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16</a:t>
            </a:r>
            <a:endParaRPr sz="2000" b="1" i="0" u="none" strike="noStrike" cap="none">
              <a:solidFill>
                <a:schemeClr val="lt1"/>
              </a:solidFill>
              <a:latin typeface="Old Standard TT"/>
              <a:ea typeface="Old Standard TT"/>
              <a:cs typeface="Old Standard TT"/>
              <a:sym typeface="Old Standard TT"/>
            </a:endParaRPr>
          </a:p>
        </p:txBody>
      </p:sp>
      <p:pic>
        <p:nvPicPr>
          <p:cNvPr id="536" name="Google Shape;536;g1048bf79123_0_378"/>
          <p:cNvPicPr preferRelativeResize="0"/>
          <p:nvPr/>
        </p:nvPicPr>
        <p:blipFill>
          <a:blip r:embed="rId3">
            <a:alphaModFix/>
          </a:blip>
          <a:stretch>
            <a:fillRect/>
          </a:stretch>
        </p:blipFill>
        <p:spPr>
          <a:xfrm>
            <a:off x="153697" y="1590600"/>
            <a:ext cx="5993300" cy="2588475"/>
          </a:xfrm>
          <a:prstGeom prst="rect">
            <a:avLst/>
          </a:prstGeom>
          <a:noFill/>
          <a:ln>
            <a:noFill/>
          </a:ln>
        </p:spPr>
      </p:pic>
      <p:pic>
        <p:nvPicPr>
          <p:cNvPr id="537" name="Google Shape;537;g1048bf79123_0_378"/>
          <p:cNvPicPr preferRelativeResize="0"/>
          <p:nvPr/>
        </p:nvPicPr>
        <p:blipFill>
          <a:blip r:embed="rId4">
            <a:alphaModFix/>
          </a:blip>
          <a:stretch>
            <a:fillRect/>
          </a:stretch>
        </p:blipFill>
        <p:spPr>
          <a:xfrm>
            <a:off x="6299397" y="1286825"/>
            <a:ext cx="2590800" cy="3486150"/>
          </a:xfrm>
          <a:prstGeom prst="rect">
            <a:avLst/>
          </a:prstGeom>
          <a:noFill/>
          <a:ln>
            <a:noFill/>
          </a:ln>
        </p:spPr>
      </p:pic>
      <p:sp>
        <p:nvSpPr>
          <p:cNvPr id="538" name="Google Shape;538;g1048bf79123_0_378"/>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17</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g1048bf79123_0_38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17</a:t>
            </a:r>
            <a:endParaRPr sz="2000" b="1" i="0" u="none" strike="noStrike" cap="none">
              <a:solidFill>
                <a:schemeClr val="lt1"/>
              </a:solidFill>
              <a:latin typeface="Old Standard TT"/>
              <a:ea typeface="Old Standard TT"/>
              <a:cs typeface="Old Standard TT"/>
              <a:sym typeface="Old Standard TT"/>
            </a:endParaRPr>
          </a:p>
        </p:txBody>
      </p:sp>
      <p:pic>
        <p:nvPicPr>
          <p:cNvPr id="544" name="Google Shape;544;g1048bf79123_0_386"/>
          <p:cNvPicPr preferRelativeResize="0"/>
          <p:nvPr/>
        </p:nvPicPr>
        <p:blipFill>
          <a:blip r:embed="rId5">
            <a:alphaModFix/>
          </a:blip>
          <a:stretch>
            <a:fillRect/>
          </a:stretch>
        </p:blipFill>
        <p:spPr>
          <a:xfrm>
            <a:off x="279900" y="1026538"/>
            <a:ext cx="4635649" cy="3090425"/>
          </a:xfrm>
          <a:prstGeom prst="rect">
            <a:avLst/>
          </a:prstGeom>
          <a:noFill/>
          <a:ln>
            <a:noFill/>
          </a:ln>
        </p:spPr>
      </p:pic>
      <p:sp>
        <p:nvSpPr>
          <p:cNvPr id="545" name="Google Shape;545;g1048bf79123_0_386"/>
          <p:cNvSpPr txBox="1">
            <a:spLocks noGrp="1"/>
          </p:cNvSpPr>
          <p:nvPr>
            <p:ph type="title"/>
          </p:nvPr>
        </p:nvSpPr>
        <p:spPr>
          <a:xfrm>
            <a:off x="5110900" y="778853"/>
            <a:ext cx="39501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500"/>
              <a:buNone/>
            </a:pPr>
            <a:r>
              <a:rPr lang="en-US" sz="2000" dirty="0"/>
              <a:t>This special Russian chess set was developed in 1970. While magnets are usually used to achieve the desired effect, they were not used in this instance out of caution.</a:t>
            </a:r>
            <a:endParaRPr sz="2000" dirty="0"/>
          </a:p>
          <a:p>
            <a:pPr marL="0" lvl="0" indent="0" algn="l" rtl="0">
              <a:spcBef>
                <a:spcPts val="0"/>
              </a:spcBef>
              <a:spcAft>
                <a:spcPts val="0"/>
              </a:spcAft>
              <a:buSzPts val="2500"/>
              <a:buNone/>
            </a:pPr>
            <a:endParaRPr sz="2000" dirty="0"/>
          </a:p>
          <a:p>
            <a:pPr marL="0" lvl="0" indent="0" algn="l" rtl="0">
              <a:spcBef>
                <a:spcPts val="0"/>
              </a:spcBef>
              <a:spcAft>
                <a:spcPts val="0"/>
              </a:spcAft>
              <a:buSzPts val="2500"/>
              <a:buNone/>
            </a:pPr>
            <a:r>
              <a:rPr lang="en-US" sz="2000" u="sng" dirty="0">
                <a:solidFill>
                  <a:srgbClr val="FF9900"/>
                </a:solidFill>
              </a:rPr>
              <a:t>Who was this set built for, and why were magnets not used? (10)</a:t>
            </a:r>
            <a:endParaRPr sz="2000" u="sng" dirty="0">
              <a:solidFill>
                <a:srgbClr val="FF9900"/>
              </a:solidFill>
            </a:endParaRPr>
          </a:p>
        </p:txBody>
      </p:sp>
      <p:sp>
        <p:nvSpPr>
          <p:cNvPr id="546" name="Google Shape;546;g1048bf79123_0_38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18</a:t>
            </a:r>
            <a:endParaRPr sz="2000" b="1" i="0" u="none" strike="noStrike" cap="none">
              <a:solidFill>
                <a:schemeClr val="lt1"/>
              </a:solidFill>
              <a:latin typeface="Old Standard TT"/>
              <a:ea typeface="Old Standard TT"/>
              <a:cs typeface="Old Standard TT"/>
              <a:sym typeface="Old Standard TT"/>
            </a:endParaRPr>
          </a:p>
        </p:txBody>
      </p:sp>
      <p:pic>
        <p:nvPicPr>
          <p:cNvPr id="6" name="Countdown - 1941">
            <a:hlinkClick r:id="" action="ppaction://media"/>
            <a:extLst>
              <a:ext uri="{FF2B5EF4-FFF2-40B4-BE49-F238E27FC236}">
                <a16:creationId xmlns:a16="http://schemas.microsoft.com/office/drawing/2014/main" id="{2A070FE2-B894-4189-B843-FCA23B7DA474}"/>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6"/>
          <a:srcRect l="27306" t="21786" r="23786" b="26836"/>
          <a:stretch>
            <a:fillRect/>
          </a:stretch>
        </p:blipFill>
        <p:spPr>
          <a:xfrm>
            <a:off x="7976961"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99" name="Google Shape;99;p6"/>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1048bf79123_0_39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552" name="Google Shape;552;g1048bf79123_0_39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17</a:t>
            </a:r>
            <a:endParaRPr sz="2000" b="1" i="0" u="none" strike="noStrike" cap="none">
              <a:solidFill>
                <a:schemeClr val="lt1"/>
              </a:solidFill>
              <a:latin typeface="Old Standard TT"/>
              <a:ea typeface="Old Standard TT"/>
              <a:cs typeface="Old Standard TT"/>
              <a:sym typeface="Old Standard TT"/>
            </a:endParaRPr>
          </a:p>
        </p:txBody>
      </p:sp>
      <p:sp>
        <p:nvSpPr>
          <p:cNvPr id="553" name="Google Shape;553;g1048bf79123_0_39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18</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1048bf79123_0_397"/>
          <p:cNvSpPr txBox="1">
            <a:spLocks noGrp="1"/>
          </p:cNvSpPr>
          <p:nvPr>
            <p:ph type="title"/>
          </p:nvPr>
        </p:nvSpPr>
        <p:spPr>
          <a:xfrm>
            <a:off x="311700" y="445025"/>
            <a:ext cx="34500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This set was built for </a:t>
            </a:r>
            <a:r>
              <a:rPr lang="en-US" sz="2000">
                <a:solidFill>
                  <a:srgbClr val="FB8C00"/>
                </a:solidFill>
              </a:rPr>
              <a:t>cosmonauts </a:t>
            </a:r>
            <a:r>
              <a:rPr lang="en-US" sz="2000"/>
              <a:t>aboard Soyuz 9, who famously played a game against their earth-based general in 1970.</a:t>
            </a:r>
            <a:endParaRPr sz="2000"/>
          </a:p>
          <a:p>
            <a:pPr marL="0" lvl="0" indent="0" algn="l" rtl="0">
              <a:lnSpc>
                <a:spcPct val="115000"/>
              </a:lnSpc>
              <a:spcBef>
                <a:spcPts val="1600"/>
              </a:spcBef>
              <a:spcAft>
                <a:spcPts val="0"/>
              </a:spcAft>
              <a:buSzPts val="2500"/>
              <a:buNone/>
            </a:pPr>
            <a:r>
              <a:rPr lang="en-US" sz="2000"/>
              <a:t>Magnetic pieces were not, and still are not, allowed in zero gravity environments as they may interfere with instrumentation. Today’s sets typically use velcro.</a:t>
            </a:r>
            <a:endParaRPr sz="2000"/>
          </a:p>
        </p:txBody>
      </p:sp>
      <p:sp>
        <p:nvSpPr>
          <p:cNvPr id="559" name="Google Shape;559;g1048bf79123_0_39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17</a:t>
            </a:r>
            <a:endParaRPr sz="2000" b="1" i="0" u="none" strike="noStrike" cap="none">
              <a:solidFill>
                <a:schemeClr val="lt1"/>
              </a:solidFill>
              <a:latin typeface="Old Standard TT"/>
              <a:ea typeface="Old Standard TT"/>
              <a:cs typeface="Old Standard TT"/>
              <a:sym typeface="Old Standard TT"/>
            </a:endParaRPr>
          </a:p>
        </p:txBody>
      </p:sp>
      <p:pic>
        <p:nvPicPr>
          <p:cNvPr id="560" name="Google Shape;560;g1048bf79123_0_397"/>
          <p:cNvPicPr preferRelativeResize="0"/>
          <p:nvPr/>
        </p:nvPicPr>
        <p:blipFill>
          <a:blip r:embed="rId3">
            <a:alphaModFix/>
          </a:blip>
          <a:stretch>
            <a:fillRect/>
          </a:stretch>
        </p:blipFill>
        <p:spPr>
          <a:xfrm>
            <a:off x="5284025" y="178075"/>
            <a:ext cx="3369351" cy="2457275"/>
          </a:xfrm>
          <a:prstGeom prst="rect">
            <a:avLst/>
          </a:prstGeom>
          <a:noFill/>
          <a:ln>
            <a:noFill/>
          </a:ln>
        </p:spPr>
      </p:pic>
      <p:pic>
        <p:nvPicPr>
          <p:cNvPr id="561" name="Google Shape;561;g1048bf79123_0_397"/>
          <p:cNvPicPr preferRelativeResize="0"/>
          <p:nvPr/>
        </p:nvPicPr>
        <p:blipFill>
          <a:blip r:embed="rId4">
            <a:alphaModFix/>
          </a:blip>
          <a:stretch>
            <a:fillRect/>
          </a:stretch>
        </p:blipFill>
        <p:spPr>
          <a:xfrm>
            <a:off x="5240250" y="2776725"/>
            <a:ext cx="3456900" cy="2016525"/>
          </a:xfrm>
          <a:prstGeom prst="rect">
            <a:avLst/>
          </a:prstGeom>
          <a:noFill/>
          <a:ln>
            <a:noFill/>
          </a:ln>
        </p:spPr>
      </p:pic>
      <p:sp>
        <p:nvSpPr>
          <p:cNvPr id="562" name="Google Shape;562;g1048bf79123_0_39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18</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fcfffaf08a_0_0"/>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dirty="0"/>
              <a:t>Colossal, a venture by geneticist George Church, recently raised USD 15 million to turn back the clock - literally - on climate change. Church is best known for his work in synthetic biology, which involves “redesigning organisms by engineering them to have new abilities.” This project seeks to apply research on the genes that stimulate human hair growth to another animal. </a:t>
            </a:r>
            <a:r>
              <a:rPr lang="en-US" sz="2000" u="sng" dirty="0">
                <a:solidFill>
                  <a:schemeClr val="accent3"/>
                </a:solidFill>
              </a:rPr>
              <a:t>What biological feat is Colossal trying to achieve? (5)</a:t>
            </a:r>
            <a:endParaRPr sz="2000" u="sng" dirty="0">
              <a:solidFill>
                <a:schemeClr val="accent3"/>
              </a:solidFill>
            </a:endParaRPr>
          </a:p>
          <a:p>
            <a:pPr marL="0" lvl="0" indent="0" algn="l" rtl="0">
              <a:lnSpc>
                <a:spcPct val="115000"/>
              </a:lnSpc>
              <a:spcBef>
                <a:spcPts val="1600"/>
              </a:spcBef>
              <a:spcAft>
                <a:spcPts val="0"/>
              </a:spcAft>
              <a:buSzPts val="2500"/>
              <a:buNone/>
            </a:pPr>
            <a:r>
              <a:rPr lang="en-US" sz="2000" dirty="0"/>
              <a:t>Colossal aims to return the tundra to the state it was in 11,000 years ago to slow global warming. Counterintuitively, their solution involves regularly scraping away layers of snow that sit on top of the permafrost, which should slow the rate of methane emissions into the atmosphere. </a:t>
            </a:r>
            <a:r>
              <a:rPr lang="en-US" sz="2000" u="sng" dirty="0">
                <a:solidFill>
                  <a:schemeClr val="accent3"/>
                </a:solidFill>
              </a:rPr>
              <a:t>Why would scraping away snow help slow global warming? (5)</a:t>
            </a:r>
            <a:endParaRPr sz="2000" u="sng" dirty="0">
              <a:solidFill>
                <a:schemeClr val="accent3"/>
              </a:solidFill>
            </a:endParaRPr>
          </a:p>
        </p:txBody>
      </p:sp>
      <p:sp>
        <p:nvSpPr>
          <p:cNvPr id="568" name="Google Shape;568;gfcfffaf08a_0_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18</a:t>
            </a:r>
            <a:endParaRPr sz="2000" b="1" i="0" u="none" strike="noStrike" cap="none">
              <a:solidFill>
                <a:schemeClr val="lt1"/>
              </a:solidFill>
              <a:latin typeface="Old Standard TT"/>
              <a:ea typeface="Old Standard TT"/>
              <a:cs typeface="Old Standard TT"/>
              <a:sym typeface="Old Standard TT"/>
            </a:endParaRPr>
          </a:p>
        </p:txBody>
      </p:sp>
      <p:sp>
        <p:nvSpPr>
          <p:cNvPr id="569" name="Google Shape;569;gfcfffaf08a_0_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19</a:t>
            </a:r>
            <a:endParaRPr sz="2000" b="1" i="0" u="none" strike="noStrike" cap="none">
              <a:solidFill>
                <a:schemeClr val="lt1"/>
              </a:solidFill>
              <a:latin typeface="Old Standard TT"/>
              <a:ea typeface="Old Standard TT"/>
              <a:cs typeface="Old Standard TT"/>
              <a:sym typeface="Old Standard TT"/>
            </a:endParaRPr>
          </a:p>
        </p:txBody>
      </p:sp>
      <p:pic>
        <p:nvPicPr>
          <p:cNvPr id="5" name="Countdown - 1941">
            <a:hlinkClick r:id="" action="ppaction://media"/>
            <a:extLst>
              <a:ext uri="{FF2B5EF4-FFF2-40B4-BE49-F238E27FC236}">
                <a16:creationId xmlns:a16="http://schemas.microsoft.com/office/drawing/2014/main" id="{49C8050A-28AE-44FA-AAA8-F92C0D488582}"/>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5"/>
          <a:srcRect l="27306" t="21786" r="23786" b="26836"/>
          <a:stretch>
            <a:fillRect/>
          </a:stretch>
        </p:blipFill>
        <p:spPr>
          <a:xfrm>
            <a:off x="7976961"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gfcfffaeace_0_6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575" name="Google Shape;575;gfcfffaeace_0_62"/>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576" name="Google Shape;576;gfcfffaeace_0_6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18</a:t>
            </a:r>
            <a:endParaRPr sz="2000" b="1" i="0" u="none" strike="noStrike" cap="none">
              <a:solidFill>
                <a:schemeClr val="lt1"/>
              </a:solidFill>
              <a:latin typeface="Old Standard TT"/>
              <a:ea typeface="Old Standard TT"/>
              <a:cs typeface="Old Standard TT"/>
              <a:sym typeface="Old Standard TT"/>
            </a:endParaRPr>
          </a:p>
        </p:txBody>
      </p:sp>
      <p:sp>
        <p:nvSpPr>
          <p:cNvPr id="577" name="Google Shape;577;gfcfffaeace_0_6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19</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fcfffaeace_0_67"/>
          <p:cNvSpPr txBox="1">
            <a:spLocks noGrp="1"/>
          </p:cNvSpPr>
          <p:nvPr>
            <p:ph type="title"/>
          </p:nvPr>
        </p:nvSpPr>
        <p:spPr>
          <a:xfrm>
            <a:off x="311700" y="5212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Colossal is trying to </a:t>
            </a:r>
            <a:r>
              <a:rPr lang="en-US" sz="2000">
                <a:solidFill>
                  <a:srgbClr val="FB8C00"/>
                </a:solidFill>
              </a:rPr>
              <a:t>recreate the wooly mammoth</a:t>
            </a:r>
            <a:r>
              <a:rPr lang="en-US" sz="2000"/>
              <a:t> by editing the genes of existing elephant species.  The research on stimulating hair growth would be to make the elephant much hairier to survive in the tundra.</a:t>
            </a:r>
            <a:endParaRPr sz="2000"/>
          </a:p>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r>
              <a:rPr lang="en-US" sz="2000"/>
              <a:t>As mammoths walked through the tundra, </a:t>
            </a:r>
            <a:endParaRPr sz="2000"/>
          </a:p>
          <a:p>
            <a:pPr marL="0" lvl="0" indent="0" algn="l" rtl="0">
              <a:spcBef>
                <a:spcPts val="0"/>
              </a:spcBef>
              <a:spcAft>
                <a:spcPts val="0"/>
              </a:spcAft>
              <a:buNone/>
            </a:pPr>
            <a:r>
              <a:rPr lang="en-US" sz="2000"/>
              <a:t>they used to displace the snow accumulated</a:t>
            </a:r>
            <a:endParaRPr sz="2000"/>
          </a:p>
          <a:p>
            <a:pPr marL="0" lvl="0" indent="0" algn="l" rtl="0">
              <a:spcBef>
                <a:spcPts val="0"/>
              </a:spcBef>
              <a:spcAft>
                <a:spcPts val="0"/>
              </a:spcAft>
              <a:buNone/>
            </a:pPr>
            <a:r>
              <a:rPr lang="en-US" sz="2000"/>
              <a:t>on top of the permafrost. This allowed</a:t>
            </a:r>
            <a:endParaRPr sz="2000"/>
          </a:p>
          <a:p>
            <a:pPr marL="0" lvl="0" indent="0" algn="l" rtl="0">
              <a:spcBef>
                <a:spcPts val="0"/>
              </a:spcBef>
              <a:spcAft>
                <a:spcPts val="0"/>
              </a:spcAft>
              <a:buNone/>
            </a:pPr>
            <a:r>
              <a:rPr lang="en-US" sz="2000"/>
              <a:t>cold Arctic winds to cool the permafrost. The</a:t>
            </a:r>
            <a:endParaRPr sz="2000"/>
          </a:p>
          <a:p>
            <a:pPr marL="0" lvl="0" indent="0" algn="l" rtl="0">
              <a:spcBef>
                <a:spcPts val="0"/>
              </a:spcBef>
              <a:spcAft>
                <a:spcPts val="0"/>
              </a:spcAft>
              <a:buNone/>
            </a:pPr>
            <a:r>
              <a:rPr lang="en-US" sz="2000">
                <a:solidFill>
                  <a:schemeClr val="accent3"/>
                </a:solidFill>
              </a:rPr>
              <a:t>snow, however, acts as an insulating layer</a:t>
            </a:r>
            <a:r>
              <a:rPr lang="en-US" sz="2000"/>
              <a:t>,</a:t>
            </a:r>
            <a:endParaRPr sz="2000"/>
          </a:p>
          <a:p>
            <a:pPr marL="0" lvl="0" indent="0" algn="l" rtl="0">
              <a:spcBef>
                <a:spcPts val="0"/>
              </a:spcBef>
              <a:spcAft>
                <a:spcPts val="0"/>
              </a:spcAft>
              <a:buNone/>
            </a:pPr>
            <a:r>
              <a:rPr lang="en-US" sz="2000"/>
              <a:t>which prevents the permafrost from being </a:t>
            </a:r>
            <a:endParaRPr sz="2000"/>
          </a:p>
          <a:p>
            <a:pPr marL="0" lvl="0" indent="0" algn="l" rtl="0">
              <a:spcBef>
                <a:spcPts val="0"/>
              </a:spcBef>
              <a:spcAft>
                <a:spcPts val="0"/>
              </a:spcAft>
              <a:buNone/>
            </a:pPr>
            <a:r>
              <a:rPr lang="en-US" sz="2000"/>
              <a:t>chilled by these winds, which hastens the possible release of hydrocarbons from permafrost melting.</a:t>
            </a:r>
            <a:endParaRPr sz="2000"/>
          </a:p>
        </p:txBody>
      </p:sp>
      <p:sp>
        <p:nvSpPr>
          <p:cNvPr id="583" name="Google Shape;583;gfcfffaeace_0_6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18</a:t>
            </a:r>
            <a:endParaRPr sz="2000" b="1" i="0" u="none" strike="noStrike" cap="none">
              <a:solidFill>
                <a:schemeClr val="lt1"/>
              </a:solidFill>
              <a:latin typeface="Old Standard TT"/>
              <a:ea typeface="Old Standard TT"/>
              <a:cs typeface="Old Standard TT"/>
              <a:sym typeface="Old Standard TT"/>
            </a:endParaRPr>
          </a:p>
        </p:txBody>
      </p:sp>
      <p:pic>
        <p:nvPicPr>
          <p:cNvPr id="584" name="Google Shape;584;gfcfffaeace_0_67"/>
          <p:cNvPicPr preferRelativeResize="0"/>
          <p:nvPr/>
        </p:nvPicPr>
        <p:blipFill rotWithShape="1">
          <a:blip r:embed="rId3">
            <a:alphaModFix/>
          </a:blip>
          <a:srcRect r="12041"/>
          <a:stretch/>
        </p:blipFill>
        <p:spPr>
          <a:xfrm>
            <a:off x="5513500" y="1647525"/>
            <a:ext cx="3447424" cy="2203724"/>
          </a:xfrm>
          <a:prstGeom prst="rect">
            <a:avLst/>
          </a:prstGeom>
          <a:noFill/>
          <a:ln>
            <a:noFill/>
          </a:ln>
        </p:spPr>
      </p:pic>
      <p:sp>
        <p:nvSpPr>
          <p:cNvPr id="585" name="Google Shape;585;gfcfffaeace_0_6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19</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1048bf79123_0_41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US" sz="2000" dirty="0"/>
              <a:t>The contraption at the center of the painting (</a:t>
            </a:r>
            <a:r>
              <a:rPr lang="en-US" sz="2000" i="1" dirty="0"/>
              <a:t>A Philosopher Lecturing on the Orrery</a:t>
            </a:r>
            <a:r>
              <a:rPr lang="en-US" sz="2000" dirty="0"/>
              <a:t> by Joseph Wright of Derby, 1766) is an orrery - a mechanical model of the solar system, with the sun as the point source of light at the center. While the moon is not part of the orrery, Wright of Derby relies on </a:t>
            </a:r>
            <a:r>
              <a:rPr lang="en-US" sz="2000" i="1" dirty="0"/>
              <a:t>chiaroscuro</a:t>
            </a:r>
            <a:r>
              <a:rPr lang="en-US" sz="2000" dirty="0"/>
              <a:t> to showcase the behavior of the moon. </a:t>
            </a:r>
            <a:endParaRPr sz="2000" dirty="0"/>
          </a:p>
          <a:p>
            <a:pPr marL="0" lvl="0" indent="0" algn="l" rtl="0">
              <a:lnSpc>
                <a:spcPct val="115000"/>
              </a:lnSpc>
              <a:spcBef>
                <a:spcPts val="1600"/>
              </a:spcBef>
              <a:spcAft>
                <a:spcPts val="0"/>
              </a:spcAft>
              <a:buClr>
                <a:schemeClr val="dk1"/>
              </a:buClr>
              <a:buSzPts val="1100"/>
              <a:buFont typeface="Arial"/>
              <a:buNone/>
            </a:pPr>
            <a:r>
              <a:rPr lang="en-US" sz="2000" u="sng" dirty="0">
                <a:solidFill>
                  <a:schemeClr val="accent3"/>
                </a:solidFill>
              </a:rPr>
              <a:t>How is the behavior of the moon depicted in the painting? (10)</a:t>
            </a:r>
            <a:endParaRPr sz="2000" u="sng" dirty="0">
              <a:solidFill>
                <a:schemeClr val="accent3"/>
              </a:solidFill>
            </a:endParaRPr>
          </a:p>
          <a:p>
            <a:pPr marL="0" lvl="0" indent="0" algn="l" rtl="0">
              <a:lnSpc>
                <a:spcPct val="115000"/>
              </a:lnSpc>
              <a:spcBef>
                <a:spcPts val="1600"/>
              </a:spcBef>
              <a:spcAft>
                <a:spcPts val="0"/>
              </a:spcAft>
              <a:buSzPts val="2500"/>
              <a:buNone/>
            </a:pPr>
            <a:endParaRPr sz="2000" dirty="0"/>
          </a:p>
        </p:txBody>
      </p:sp>
      <p:sp>
        <p:nvSpPr>
          <p:cNvPr id="599" name="Google Shape;599;g1048bf79123_0_41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19</a:t>
            </a:r>
            <a:endParaRPr sz="2000" b="1" i="0" u="none" strike="noStrike" cap="none">
              <a:solidFill>
                <a:schemeClr val="lt1"/>
              </a:solidFill>
              <a:latin typeface="Old Standard TT"/>
              <a:ea typeface="Old Standard TT"/>
              <a:cs typeface="Old Standard TT"/>
              <a:sym typeface="Old Standard TT"/>
            </a:endParaRPr>
          </a:p>
        </p:txBody>
      </p:sp>
      <p:sp>
        <p:nvSpPr>
          <p:cNvPr id="600" name="Google Shape;600;g1048bf79123_0_41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20</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2" name="Google Shape;592;g1048bf79123_0_405"/>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20</a:t>
            </a:r>
            <a:endParaRPr sz="2000" b="1" i="0" u="none" strike="noStrike" cap="none">
              <a:solidFill>
                <a:schemeClr val="lt1"/>
              </a:solidFill>
              <a:latin typeface="Old Standard TT"/>
              <a:ea typeface="Old Standard TT"/>
              <a:cs typeface="Old Standard TT"/>
              <a:sym typeface="Old Standard TT"/>
            </a:endParaRPr>
          </a:p>
        </p:txBody>
      </p:sp>
      <p:pic>
        <p:nvPicPr>
          <p:cNvPr id="593" name="Google Shape;593;g1048bf79123_0_405"/>
          <p:cNvPicPr preferRelativeResize="0"/>
          <p:nvPr/>
        </p:nvPicPr>
        <p:blipFill>
          <a:blip r:embed="rId5">
            <a:alphaModFix/>
          </a:blip>
          <a:stretch>
            <a:fillRect/>
          </a:stretch>
        </p:blipFill>
        <p:spPr>
          <a:xfrm>
            <a:off x="783450" y="14514"/>
            <a:ext cx="6333663" cy="4462401"/>
          </a:xfrm>
          <a:prstGeom prst="rect">
            <a:avLst/>
          </a:prstGeom>
          <a:noFill/>
          <a:ln>
            <a:noFill/>
          </a:ln>
        </p:spPr>
      </p:pic>
      <p:pic>
        <p:nvPicPr>
          <p:cNvPr id="6" name="Countdown - 1941">
            <a:hlinkClick r:id="" action="ppaction://media"/>
            <a:extLst>
              <a:ext uri="{FF2B5EF4-FFF2-40B4-BE49-F238E27FC236}">
                <a16:creationId xmlns:a16="http://schemas.microsoft.com/office/drawing/2014/main" id="{44D0D2E3-03B9-4DE0-B2E8-9B60C79D5579}"/>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6"/>
          <a:srcRect l="27306" t="21786" r="23786" b="26836"/>
          <a:stretch>
            <a:fillRect/>
          </a:stretch>
        </p:blipFill>
        <p:spPr>
          <a:xfrm>
            <a:off x="7976961" y="14514"/>
            <a:ext cx="1152525" cy="681037"/>
          </a:xfrm>
          <a:prstGeom prst="rect">
            <a:avLst/>
          </a:prstGeom>
        </p:spPr>
      </p:pic>
      <p:sp>
        <p:nvSpPr>
          <p:cNvPr id="8" name="TextBox 7">
            <a:extLst>
              <a:ext uri="{FF2B5EF4-FFF2-40B4-BE49-F238E27FC236}">
                <a16:creationId xmlns:a16="http://schemas.microsoft.com/office/drawing/2014/main" id="{A1E21633-2111-4445-BB4C-53A1EC23FE14}"/>
              </a:ext>
            </a:extLst>
          </p:cNvPr>
          <p:cNvSpPr txBox="1"/>
          <p:nvPr/>
        </p:nvSpPr>
        <p:spPr>
          <a:xfrm>
            <a:off x="671336" y="4520240"/>
            <a:ext cx="8186914" cy="400110"/>
          </a:xfrm>
          <a:prstGeom prst="rect">
            <a:avLst/>
          </a:prstGeom>
          <a:noFill/>
        </p:spPr>
        <p:txBody>
          <a:bodyPr wrap="square">
            <a:spAutoFit/>
          </a:bodyPr>
          <a:lstStyle/>
          <a:p>
            <a:r>
              <a:rPr lang="en-US" sz="2000" u="sng" dirty="0">
                <a:solidFill>
                  <a:schemeClr val="accent3"/>
                </a:solidFill>
                <a:latin typeface="Old Standard TT" panose="020B0604020202020204" charset="0"/>
              </a:rPr>
              <a:t>How is the behavior of the moon depicted in the painting? (10)</a:t>
            </a:r>
            <a:endParaRPr lang="en-US" sz="2000" dirty="0">
              <a:latin typeface="Old Standard TT" panose="020B0604020202020204" charset="0"/>
            </a:endParaRPr>
          </a:p>
        </p:txBody>
      </p:sp>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048bf79123_0_41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606" name="Google Shape;606;g1048bf79123_0_417"/>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607" name="Google Shape;607;g1048bf79123_0_41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19</a:t>
            </a:r>
            <a:endParaRPr sz="2000" b="1" i="0" u="none" strike="noStrike" cap="none">
              <a:solidFill>
                <a:schemeClr val="lt1"/>
              </a:solidFill>
              <a:latin typeface="Old Standard TT"/>
              <a:ea typeface="Old Standard TT"/>
              <a:cs typeface="Old Standard TT"/>
              <a:sym typeface="Old Standard TT"/>
            </a:endParaRPr>
          </a:p>
        </p:txBody>
      </p:sp>
      <p:sp>
        <p:nvSpPr>
          <p:cNvPr id="608" name="Google Shape;608;g1048bf79123_0_41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20</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g1048bf79123_0_422"/>
          <p:cNvSpPr txBox="1">
            <a:spLocks noGrp="1"/>
          </p:cNvSpPr>
          <p:nvPr>
            <p:ph type="title"/>
          </p:nvPr>
        </p:nvSpPr>
        <p:spPr>
          <a:xfrm>
            <a:off x="311700" y="445025"/>
            <a:ext cx="86292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Light on the faces of the observers shows </a:t>
            </a:r>
            <a:r>
              <a:rPr lang="en-US">
                <a:solidFill>
                  <a:schemeClr val="accent3"/>
                </a:solidFill>
              </a:rPr>
              <a:t>phases of the moon</a:t>
            </a:r>
            <a:endParaRPr>
              <a:solidFill>
                <a:schemeClr val="accent3"/>
              </a:solidFill>
            </a:endParaRPr>
          </a:p>
        </p:txBody>
      </p:sp>
      <p:sp>
        <p:nvSpPr>
          <p:cNvPr id="614" name="Google Shape;614;g1048bf79123_0_42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19</a:t>
            </a:r>
            <a:endParaRPr sz="2000" b="1" i="0" u="none" strike="noStrike" cap="none">
              <a:solidFill>
                <a:schemeClr val="lt1"/>
              </a:solidFill>
              <a:latin typeface="Old Standard TT"/>
              <a:ea typeface="Old Standard TT"/>
              <a:cs typeface="Old Standard TT"/>
              <a:sym typeface="Old Standard TT"/>
            </a:endParaRPr>
          </a:p>
        </p:txBody>
      </p:sp>
      <p:pic>
        <p:nvPicPr>
          <p:cNvPr id="615" name="Google Shape;615;g1048bf79123_0_422"/>
          <p:cNvPicPr preferRelativeResize="0"/>
          <p:nvPr/>
        </p:nvPicPr>
        <p:blipFill>
          <a:blip r:embed="rId3">
            <a:alphaModFix/>
          </a:blip>
          <a:stretch>
            <a:fillRect/>
          </a:stretch>
        </p:blipFill>
        <p:spPr>
          <a:xfrm>
            <a:off x="2041388" y="1171600"/>
            <a:ext cx="5413962" cy="3798801"/>
          </a:xfrm>
          <a:prstGeom prst="rect">
            <a:avLst/>
          </a:prstGeom>
          <a:noFill/>
          <a:ln>
            <a:noFill/>
          </a:ln>
        </p:spPr>
      </p:pic>
      <p:sp>
        <p:nvSpPr>
          <p:cNvPr id="616" name="Google Shape;616;g1048bf79123_0_422"/>
          <p:cNvSpPr/>
          <p:nvPr/>
        </p:nvSpPr>
        <p:spPr>
          <a:xfrm>
            <a:off x="2906600" y="1576450"/>
            <a:ext cx="773400" cy="613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g1048bf79123_0_422"/>
          <p:cNvSpPr/>
          <p:nvPr/>
        </p:nvSpPr>
        <p:spPr>
          <a:xfrm>
            <a:off x="2460800" y="2942175"/>
            <a:ext cx="773400" cy="613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g1048bf79123_0_422"/>
          <p:cNvSpPr/>
          <p:nvPr/>
        </p:nvSpPr>
        <p:spPr>
          <a:xfrm>
            <a:off x="3680000" y="2942175"/>
            <a:ext cx="1031400" cy="689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g1048bf79123_0_422"/>
          <p:cNvSpPr/>
          <p:nvPr/>
        </p:nvSpPr>
        <p:spPr>
          <a:xfrm>
            <a:off x="4670600" y="2789775"/>
            <a:ext cx="773400" cy="613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1048bf79123_0_422"/>
          <p:cNvSpPr/>
          <p:nvPr/>
        </p:nvSpPr>
        <p:spPr>
          <a:xfrm>
            <a:off x="6423200" y="2332575"/>
            <a:ext cx="773400" cy="613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g1048bf79123_0_422"/>
          <p:cNvSpPr/>
          <p:nvPr/>
        </p:nvSpPr>
        <p:spPr>
          <a:xfrm>
            <a:off x="5889800" y="2865975"/>
            <a:ext cx="773400" cy="613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g1048bf79123_0_422"/>
          <p:cNvSpPr txBox="1"/>
          <p:nvPr/>
        </p:nvSpPr>
        <p:spPr>
          <a:xfrm>
            <a:off x="2460800" y="1193750"/>
            <a:ext cx="152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latin typeface="Old Standard TT"/>
                <a:ea typeface="Old Standard TT"/>
                <a:cs typeface="Old Standard TT"/>
                <a:sym typeface="Old Standard TT"/>
              </a:rPr>
              <a:t>Waning Gibbous</a:t>
            </a:r>
            <a:endParaRPr sz="1200">
              <a:solidFill>
                <a:schemeClr val="lt1"/>
              </a:solidFill>
              <a:latin typeface="Old Standard TT"/>
              <a:ea typeface="Old Standard TT"/>
              <a:cs typeface="Old Standard TT"/>
              <a:sym typeface="Old Standard TT"/>
            </a:endParaRPr>
          </a:p>
        </p:txBody>
      </p:sp>
      <p:sp>
        <p:nvSpPr>
          <p:cNvPr id="623" name="Google Shape;623;g1048bf79123_0_422"/>
          <p:cNvSpPr txBox="1"/>
          <p:nvPr/>
        </p:nvSpPr>
        <p:spPr>
          <a:xfrm>
            <a:off x="2156000" y="3555950"/>
            <a:ext cx="152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latin typeface="Old Standard TT"/>
                <a:ea typeface="Old Standard TT"/>
                <a:cs typeface="Old Standard TT"/>
                <a:sym typeface="Old Standard TT"/>
              </a:rPr>
              <a:t>Waning Half</a:t>
            </a:r>
            <a:endParaRPr sz="1200">
              <a:solidFill>
                <a:schemeClr val="lt1"/>
              </a:solidFill>
              <a:latin typeface="Old Standard TT"/>
              <a:ea typeface="Old Standard TT"/>
              <a:cs typeface="Old Standard TT"/>
              <a:sym typeface="Old Standard TT"/>
            </a:endParaRPr>
          </a:p>
        </p:txBody>
      </p:sp>
      <p:sp>
        <p:nvSpPr>
          <p:cNvPr id="624" name="Google Shape;624;g1048bf79123_0_422"/>
          <p:cNvSpPr txBox="1"/>
          <p:nvPr/>
        </p:nvSpPr>
        <p:spPr>
          <a:xfrm>
            <a:off x="4746800" y="3327350"/>
            <a:ext cx="152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latin typeface="Old Standard TT"/>
                <a:ea typeface="Old Standard TT"/>
                <a:cs typeface="Old Standard TT"/>
                <a:sym typeface="Old Standard TT"/>
              </a:rPr>
              <a:t>New Moon</a:t>
            </a:r>
            <a:endParaRPr sz="1200">
              <a:solidFill>
                <a:schemeClr val="lt1"/>
              </a:solidFill>
              <a:latin typeface="Old Standard TT"/>
              <a:ea typeface="Old Standard TT"/>
              <a:cs typeface="Old Standard TT"/>
              <a:sym typeface="Old Standard TT"/>
            </a:endParaRPr>
          </a:p>
        </p:txBody>
      </p:sp>
      <p:sp>
        <p:nvSpPr>
          <p:cNvPr id="625" name="Google Shape;625;g1048bf79123_0_422"/>
          <p:cNvSpPr txBox="1"/>
          <p:nvPr/>
        </p:nvSpPr>
        <p:spPr>
          <a:xfrm>
            <a:off x="6347000" y="1955750"/>
            <a:ext cx="152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latin typeface="Old Standard TT"/>
                <a:ea typeface="Old Standard TT"/>
                <a:cs typeface="Old Standard TT"/>
                <a:sym typeface="Old Standard TT"/>
              </a:rPr>
              <a:t>Waxing Crescent</a:t>
            </a:r>
            <a:endParaRPr sz="1200">
              <a:solidFill>
                <a:schemeClr val="lt1"/>
              </a:solidFill>
              <a:latin typeface="Old Standard TT"/>
              <a:ea typeface="Old Standard TT"/>
              <a:cs typeface="Old Standard TT"/>
              <a:sym typeface="Old Standard TT"/>
            </a:endParaRPr>
          </a:p>
        </p:txBody>
      </p:sp>
      <p:sp>
        <p:nvSpPr>
          <p:cNvPr id="626" name="Google Shape;626;g1048bf79123_0_422"/>
          <p:cNvSpPr txBox="1"/>
          <p:nvPr/>
        </p:nvSpPr>
        <p:spPr>
          <a:xfrm>
            <a:off x="5204000" y="2565350"/>
            <a:ext cx="152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latin typeface="Old Standard TT"/>
                <a:ea typeface="Old Standard TT"/>
                <a:cs typeface="Old Standard TT"/>
                <a:sym typeface="Old Standard TT"/>
              </a:rPr>
              <a:t>Waxing Half</a:t>
            </a:r>
            <a:endParaRPr sz="1200">
              <a:solidFill>
                <a:schemeClr val="lt1"/>
              </a:solidFill>
              <a:latin typeface="Old Standard TT"/>
              <a:ea typeface="Old Standard TT"/>
              <a:cs typeface="Old Standard TT"/>
              <a:sym typeface="Old Standard TT"/>
            </a:endParaRPr>
          </a:p>
        </p:txBody>
      </p:sp>
      <p:sp>
        <p:nvSpPr>
          <p:cNvPr id="627" name="Google Shape;627;g1048bf79123_0_422"/>
          <p:cNvSpPr txBox="1"/>
          <p:nvPr/>
        </p:nvSpPr>
        <p:spPr>
          <a:xfrm>
            <a:off x="3680000" y="2641550"/>
            <a:ext cx="152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chemeClr val="lt1"/>
                </a:solidFill>
                <a:latin typeface="Old Standard TT"/>
                <a:ea typeface="Old Standard TT"/>
                <a:cs typeface="Old Standard TT"/>
                <a:sym typeface="Old Standard TT"/>
              </a:rPr>
              <a:t>Full Moon</a:t>
            </a:r>
            <a:endParaRPr sz="1200">
              <a:solidFill>
                <a:schemeClr val="lt1"/>
              </a:solidFill>
              <a:latin typeface="Old Standard TT"/>
              <a:ea typeface="Old Standard TT"/>
              <a:cs typeface="Old Standard TT"/>
              <a:sym typeface="Old Standard TT"/>
            </a:endParaRPr>
          </a:p>
        </p:txBody>
      </p:sp>
      <p:sp>
        <p:nvSpPr>
          <p:cNvPr id="628" name="Google Shape;628;g1048bf79123_0_42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20</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g1048bf79123_0_493"/>
          <p:cNvSpPr txBox="1">
            <a:spLocks noGrp="1"/>
          </p:cNvSpPr>
          <p:nvPr>
            <p:ph type="title"/>
          </p:nvPr>
        </p:nvSpPr>
        <p:spPr>
          <a:xfrm>
            <a:off x="50500" y="4271625"/>
            <a:ext cx="9041100" cy="6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i="1" dirty="0"/>
              <a:t>An Experiment on a Bird in an Air Pump</a:t>
            </a:r>
            <a:r>
              <a:rPr lang="en-US" sz="2000" dirty="0"/>
              <a:t> (1768), recreating Robert Boyle’s vacuum pump experiment</a:t>
            </a:r>
            <a:endParaRPr sz="2000" dirty="0"/>
          </a:p>
        </p:txBody>
      </p:sp>
      <p:sp>
        <p:nvSpPr>
          <p:cNvPr id="634" name="Google Shape;634;g1048bf79123_0_493"/>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19</a:t>
            </a:r>
            <a:endParaRPr sz="2000" b="1" i="0" u="none" strike="noStrike" cap="none">
              <a:solidFill>
                <a:schemeClr val="lt1"/>
              </a:solidFill>
              <a:latin typeface="Old Standard TT"/>
              <a:ea typeface="Old Standard TT"/>
              <a:cs typeface="Old Standard TT"/>
              <a:sym typeface="Old Standard TT"/>
            </a:endParaRPr>
          </a:p>
        </p:txBody>
      </p:sp>
      <p:pic>
        <p:nvPicPr>
          <p:cNvPr id="635" name="Google Shape;635;g1048bf79123_0_493"/>
          <p:cNvPicPr preferRelativeResize="0"/>
          <p:nvPr/>
        </p:nvPicPr>
        <p:blipFill>
          <a:blip r:embed="rId3">
            <a:alphaModFix/>
          </a:blip>
          <a:stretch>
            <a:fillRect/>
          </a:stretch>
        </p:blipFill>
        <p:spPr>
          <a:xfrm>
            <a:off x="2029275" y="117600"/>
            <a:ext cx="5412576" cy="4059450"/>
          </a:xfrm>
          <a:prstGeom prst="rect">
            <a:avLst/>
          </a:prstGeom>
          <a:noFill/>
          <a:ln>
            <a:noFill/>
          </a:ln>
        </p:spPr>
      </p:pic>
      <p:sp>
        <p:nvSpPr>
          <p:cNvPr id="636" name="Google Shape;636;g1048bf79123_0_493"/>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20</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311700" y="445025"/>
            <a:ext cx="46410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i="1"/>
              <a:t>Non-refoulement </a:t>
            </a:r>
            <a:r>
              <a:rPr lang="en-US"/>
              <a:t>is the obligation of countries </a:t>
            </a:r>
            <a:r>
              <a:rPr lang="en-US">
                <a:solidFill>
                  <a:srgbClr val="FB8C00"/>
                </a:solidFill>
              </a:rPr>
              <a:t>not to force back refugees to their home countries</a:t>
            </a:r>
            <a:r>
              <a:rPr lang="en-US"/>
              <a:t> if they have a fear of persecution.</a:t>
            </a:r>
            <a:endParaRPr/>
          </a:p>
          <a:p>
            <a:pPr marL="0" lvl="0" indent="0" algn="l" rtl="0">
              <a:lnSpc>
                <a:spcPct val="100000"/>
              </a:lnSpc>
              <a:spcBef>
                <a:spcPts val="0"/>
              </a:spcBef>
              <a:spcAft>
                <a:spcPts val="0"/>
              </a:spcAft>
              <a:buSzPts val="2500"/>
              <a:buNone/>
            </a:pPr>
            <a:endParaRPr/>
          </a:p>
          <a:p>
            <a:pPr marL="0" lvl="0" indent="0" algn="l" rtl="0">
              <a:lnSpc>
                <a:spcPct val="100000"/>
              </a:lnSpc>
              <a:spcBef>
                <a:spcPts val="0"/>
              </a:spcBef>
              <a:spcAft>
                <a:spcPts val="0"/>
              </a:spcAft>
              <a:buSzPts val="2500"/>
              <a:buNone/>
            </a:pPr>
            <a:r>
              <a:rPr lang="en-US"/>
              <a:t>The stamps were issued between 1971 and 1973 to support </a:t>
            </a:r>
            <a:r>
              <a:rPr lang="en-US">
                <a:solidFill>
                  <a:srgbClr val="FB8C00"/>
                </a:solidFill>
              </a:rPr>
              <a:t>refugees from Bangladesh</a:t>
            </a:r>
            <a:r>
              <a:rPr lang="en-US"/>
              <a:t>.  </a:t>
            </a:r>
            <a:endParaRPr/>
          </a:p>
        </p:txBody>
      </p:sp>
      <p:pic>
        <p:nvPicPr>
          <p:cNvPr id="105" name="Google Shape;105;p7"/>
          <p:cNvPicPr preferRelativeResize="0"/>
          <p:nvPr/>
        </p:nvPicPr>
        <p:blipFill>
          <a:blip r:embed="rId3">
            <a:alphaModFix/>
          </a:blip>
          <a:stretch>
            <a:fillRect/>
          </a:stretch>
        </p:blipFill>
        <p:spPr>
          <a:xfrm>
            <a:off x="5947450" y="663575"/>
            <a:ext cx="2552700" cy="2857500"/>
          </a:xfrm>
          <a:prstGeom prst="rect">
            <a:avLst/>
          </a:prstGeom>
          <a:noFill/>
          <a:ln>
            <a:noFill/>
          </a:ln>
        </p:spPr>
      </p:pic>
      <p:sp>
        <p:nvSpPr>
          <p:cNvPr id="106" name="Google Shape;106;p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i="0" u="none" strike="noStrike" cap="none">
                <a:solidFill>
                  <a:schemeClr val="lt1"/>
                </a:solidFill>
                <a:latin typeface="Old Standard TT"/>
                <a:ea typeface="Old Standard TT"/>
                <a:cs typeface="Old Standard TT"/>
                <a:sym typeface="Old Standard TT"/>
              </a:rPr>
              <a:t>1</a:t>
            </a:r>
            <a:endParaRPr sz="2000" b="1" i="0" u="none" strike="noStrike" cap="none">
              <a:solidFill>
                <a:schemeClr val="lt1"/>
              </a:solidFill>
              <a:latin typeface="Old Standard TT"/>
              <a:ea typeface="Old Standard TT"/>
              <a:cs typeface="Old Standard TT"/>
              <a:sym typeface="Old Standard TT"/>
            </a:endParaRPr>
          </a:p>
        </p:txBody>
      </p:sp>
      <p:sp>
        <p:nvSpPr>
          <p:cNvPr id="107" name="Google Shape;107;p7"/>
          <p:cNvSpPr txBox="1"/>
          <p:nvPr/>
        </p:nvSpPr>
        <p:spPr>
          <a:xfrm>
            <a:off x="170775" y="4671350"/>
            <a:ext cx="882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ld Standard TT"/>
              <a:ea typeface="Old Standard TT"/>
              <a:cs typeface="Old Standard TT"/>
              <a:sym typeface="Old Standard T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1048bf79123_0_412"/>
          <p:cNvSpPr txBox="1">
            <a:spLocks noGrp="1"/>
          </p:cNvSpPr>
          <p:nvPr>
            <p:ph type="title"/>
          </p:nvPr>
        </p:nvSpPr>
        <p:spPr>
          <a:xfrm>
            <a:off x="311700" y="445025"/>
            <a:ext cx="4974675"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US" sz="2000" b="0" i="0" u="none" strike="noStrike" dirty="0">
                <a:solidFill>
                  <a:srgbClr val="FFFFFF"/>
                </a:solidFill>
                <a:effectLst/>
                <a:latin typeface="Old Standard TT" panose="020B0604020202020204" charset="0"/>
              </a:rPr>
              <a:t>In the jungle, the Viet Cong and the </a:t>
            </a:r>
            <a:br>
              <a:rPr lang="en-US" sz="2000" b="0" i="0" u="none" strike="noStrike" dirty="0">
                <a:solidFill>
                  <a:srgbClr val="FFFFFF"/>
                </a:solidFill>
                <a:effectLst/>
                <a:latin typeface="Old Standard TT" panose="020B0604020202020204" charset="0"/>
              </a:rPr>
            </a:br>
            <a:r>
              <a:rPr lang="en-US" sz="2000" b="0" i="0" u="none" strike="noStrike" dirty="0">
                <a:solidFill>
                  <a:srgbClr val="FFFFFF"/>
                </a:solidFill>
                <a:effectLst/>
                <a:latin typeface="Old Standard TT" panose="020B0604020202020204" charset="0"/>
              </a:rPr>
              <a:t>FARC faced the same problem with</a:t>
            </a:r>
            <a:br>
              <a:rPr lang="en-US" sz="2000" b="0" i="0" u="none" strike="noStrike" dirty="0">
                <a:solidFill>
                  <a:srgbClr val="FFFFFF"/>
                </a:solidFill>
                <a:effectLst/>
                <a:latin typeface="Old Standard TT" panose="020B0604020202020204" charset="0"/>
              </a:rPr>
            </a:br>
            <a:r>
              <a:rPr lang="en-US" sz="2000" b="0" i="0" u="none" strike="noStrike" dirty="0">
                <a:solidFill>
                  <a:srgbClr val="FFFFFF"/>
                </a:solidFill>
                <a:effectLst/>
                <a:latin typeface="Old Standard TT" panose="020B0604020202020204" charset="0"/>
              </a:rPr>
              <a:t>an essential daily task. The </a:t>
            </a:r>
            <a:br>
              <a:rPr lang="en-US" sz="2000" b="0" i="0" u="none" strike="noStrike" dirty="0">
                <a:solidFill>
                  <a:srgbClr val="FFFFFF"/>
                </a:solidFill>
                <a:effectLst/>
                <a:latin typeface="Old Standard TT" panose="020B0604020202020204" charset="0"/>
              </a:rPr>
            </a:br>
            <a:r>
              <a:rPr lang="en-US" sz="2000" b="0" i="0" u="none" strike="noStrike" dirty="0">
                <a:solidFill>
                  <a:srgbClr val="FFFFFF"/>
                </a:solidFill>
                <a:effectLst/>
                <a:latin typeface="Old Standard TT" panose="020B0604020202020204" charset="0"/>
              </a:rPr>
              <a:t>VC living in the Cu Chi tunnels </a:t>
            </a:r>
            <a:br>
              <a:rPr lang="en-US" sz="2000" b="0" i="0" u="none" strike="noStrike" dirty="0">
                <a:solidFill>
                  <a:srgbClr val="FFFFFF"/>
                </a:solidFill>
                <a:effectLst/>
                <a:latin typeface="Old Standard TT" panose="020B0604020202020204" charset="0"/>
              </a:rPr>
            </a:br>
            <a:r>
              <a:rPr lang="en-US" sz="2000" b="0" i="0" u="none" strike="noStrike" dirty="0">
                <a:solidFill>
                  <a:srgbClr val="FFFFFF"/>
                </a:solidFill>
                <a:effectLst/>
                <a:latin typeface="Old Standard TT" panose="020B0604020202020204" charset="0"/>
              </a:rPr>
              <a:t>developed the setup (image), while </a:t>
            </a:r>
            <a:br>
              <a:rPr lang="en-US" sz="2000" b="0" i="0" u="none" strike="noStrike" dirty="0">
                <a:solidFill>
                  <a:srgbClr val="FFFFFF"/>
                </a:solidFill>
                <a:effectLst/>
                <a:latin typeface="Old Standard TT" panose="020B0604020202020204" charset="0"/>
              </a:rPr>
            </a:br>
            <a:r>
              <a:rPr lang="en-US" sz="2000" b="0" i="0" u="none" strike="noStrike" dirty="0">
                <a:solidFill>
                  <a:srgbClr val="FFFFFF"/>
                </a:solidFill>
                <a:effectLst/>
                <a:latin typeface="Old Standard TT" panose="020B0604020202020204" charset="0"/>
              </a:rPr>
              <a:t>the FARC engaged special personnel</a:t>
            </a:r>
            <a:br>
              <a:rPr lang="en-US" sz="2000" b="0" i="0" u="none" strike="noStrike" dirty="0">
                <a:solidFill>
                  <a:srgbClr val="FFFFFF"/>
                </a:solidFill>
                <a:effectLst/>
                <a:latin typeface="Old Standard TT" panose="020B0604020202020204" charset="0"/>
              </a:rPr>
            </a:br>
            <a:r>
              <a:rPr lang="en-US" sz="2000" b="0" i="0" u="none" strike="noStrike" dirty="0">
                <a:solidFill>
                  <a:srgbClr val="FFFFFF"/>
                </a:solidFill>
                <a:effectLst/>
                <a:latin typeface="Old Standard TT" panose="020B0604020202020204" charset="0"/>
              </a:rPr>
              <a:t>called </a:t>
            </a:r>
            <a:r>
              <a:rPr lang="en-US" sz="2000" b="0" i="1" u="none" strike="noStrike" dirty="0" err="1">
                <a:solidFill>
                  <a:srgbClr val="FFFFFF"/>
                </a:solidFill>
                <a:effectLst/>
                <a:latin typeface="Old Standard TT" panose="020B0604020202020204" charset="0"/>
              </a:rPr>
              <a:t>hornilleros</a:t>
            </a:r>
            <a:r>
              <a:rPr lang="en-US" sz="2000" b="0" i="1" u="none" strike="noStrike" dirty="0">
                <a:solidFill>
                  <a:srgbClr val="FFFFFF"/>
                </a:solidFill>
                <a:effectLst/>
                <a:latin typeface="Old Standard TT" panose="020B0604020202020204" charset="0"/>
              </a:rPr>
              <a:t> </a:t>
            </a:r>
            <a:r>
              <a:rPr lang="en-US" sz="2000" b="0" i="0" u="none" strike="noStrike" dirty="0">
                <a:solidFill>
                  <a:srgbClr val="FFFFFF"/>
                </a:solidFill>
                <a:effectLst/>
                <a:latin typeface="Old Standard TT" panose="020B0604020202020204" charset="0"/>
              </a:rPr>
              <a:t>- derived from the Spanish </a:t>
            </a:r>
            <a:r>
              <a:rPr lang="en-US" sz="2000" b="0" i="1" u="none" strike="noStrike" dirty="0" err="1">
                <a:solidFill>
                  <a:srgbClr val="FFFFFF"/>
                </a:solidFill>
                <a:effectLst/>
                <a:latin typeface="Old Standard TT" panose="020B0604020202020204" charset="0"/>
              </a:rPr>
              <a:t>horno</a:t>
            </a:r>
            <a:r>
              <a:rPr lang="en-US" sz="2000" b="0" i="0" u="none" strike="noStrike" dirty="0">
                <a:solidFill>
                  <a:srgbClr val="FFFFFF"/>
                </a:solidFill>
                <a:effectLst/>
                <a:latin typeface="Old Standard TT" panose="020B0604020202020204" charset="0"/>
              </a:rPr>
              <a:t>, meaning ‘furnace’ – </a:t>
            </a:r>
            <a:br>
              <a:rPr lang="en-US" sz="2000" b="0" i="0" u="none" strike="noStrike" dirty="0">
                <a:solidFill>
                  <a:srgbClr val="FFFFFF"/>
                </a:solidFill>
                <a:effectLst/>
                <a:latin typeface="Old Standard TT" panose="020B0604020202020204" charset="0"/>
              </a:rPr>
            </a:br>
            <a:r>
              <a:rPr lang="en-US" sz="2000" b="0" i="0" u="none" strike="noStrike" dirty="0">
                <a:solidFill>
                  <a:srgbClr val="FFFFFF"/>
                </a:solidFill>
                <a:effectLst/>
                <a:latin typeface="Old Standard TT" panose="020B0604020202020204" charset="0"/>
              </a:rPr>
              <a:t>for the same task. </a:t>
            </a:r>
            <a:r>
              <a:rPr lang="en-US" sz="2000" b="0" i="0" u="sng" dirty="0">
                <a:solidFill>
                  <a:srgbClr val="FB8C00"/>
                </a:solidFill>
                <a:effectLst/>
                <a:latin typeface="Old Standard TT" panose="020B0604020202020204" charset="0"/>
              </a:rPr>
              <a:t>What problem were they trying to solve?(10)</a:t>
            </a:r>
            <a:br>
              <a:rPr lang="en-US" sz="2000" b="0" dirty="0">
                <a:effectLst/>
              </a:rPr>
            </a:br>
            <a:br>
              <a:rPr lang="en-US" sz="2000" b="0" dirty="0">
                <a:effectLst/>
              </a:rPr>
            </a:br>
            <a:endParaRPr sz="2000" u="sng" dirty="0">
              <a:solidFill>
                <a:schemeClr val="accent3"/>
              </a:solidFill>
            </a:endParaRPr>
          </a:p>
          <a:p>
            <a:pPr marL="0" lvl="0" indent="0" algn="l" rtl="0">
              <a:lnSpc>
                <a:spcPct val="115000"/>
              </a:lnSpc>
              <a:spcBef>
                <a:spcPts val="1600"/>
              </a:spcBef>
              <a:spcAft>
                <a:spcPts val="0"/>
              </a:spcAft>
              <a:buSzPts val="2500"/>
              <a:buNone/>
            </a:pPr>
            <a:endParaRPr sz="2000" dirty="0"/>
          </a:p>
        </p:txBody>
      </p:sp>
      <p:sp>
        <p:nvSpPr>
          <p:cNvPr id="599" name="Google Shape;599;g1048bf79123_0_41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19</a:t>
            </a:r>
            <a:endParaRPr sz="2000" b="1" i="0" u="none" strike="noStrike" cap="none">
              <a:solidFill>
                <a:schemeClr val="lt1"/>
              </a:solidFill>
              <a:latin typeface="Old Standard TT"/>
              <a:ea typeface="Old Standard TT"/>
              <a:cs typeface="Old Standard TT"/>
              <a:sym typeface="Old Standard TT"/>
            </a:endParaRPr>
          </a:p>
        </p:txBody>
      </p:sp>
      <p:sp>
        <p:nvSpPr>
          <p:cNvPr id="600" name="Google Shape;600;g1048bf79123_0_41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dirty="0">
                <a:solidFill>
                  <a:schemeClr val="lt1"/>
                </a:solidFill>
                <a:latin typeface="Old Standard TT"/>
                <a:ea typeface="Old Standard TT"/>
                <a:cs typeface="Old Standard TT"/>
                <a:sym typeface="Old Standard TT"/>
              </a:rPr>
              <a:t>21</a:t>
            </a:r>
            <a:endParaRPr sz="2000" b="1" i="0" u="none" strike="noStrike" cap="none" dirty="0">
              <a:solidFill>
                <a:schemeClr val="lt1"/>
              </a:solidFill>
              <a:latin typeface="Old Standard TT"/>
              <a:ea typeface="Old Standard TT"/>
              <a:cs typeface="Old Standard TT"/>
              <a:sym typeface="Old Standard TT"/>
            </a:endParaRPr>
          </a:p>
        </p:txBody>
      </p:sp>
      <p:pic>
        <p:nvPicPr>
          <p:cNvPr id="5" name="Picture 4">
            <a:extLst>
              <a:ext uri="{FF2B5EF4-FFF2-40B4-BE49-F238E27FC236}">
                <a16:creationId xmlns:a16="http://schemas.microsoft.com/office/drawing/2014/main" id="{4357C3B3-5923-49FF-8378-543B1553B600}"/>
              </a:ext>
            </a:extLst>
          </p:cNvPr>
          <p:cNvPicPr>
            <a:picLocks noChangeAspect="1"/>
          </p:cNvPicPr>
          <p:nvPr/>
        </p:nvPicPr>
        <p:blipFill>
          <a:blip r:embed="rId3"/>
          <a:stretch>
            <a:fillRect/>
          </a:stretch>
        </p:blipFill>
        <p:spPr>
          <a:xfrm>
            <a:off x="4602226" y="362776"/>
            <a:ext cx="4451285" cy="3723450"/>
          </a:xfrm>
          <a:prstGeom prst="rect">
            <a:avLst/>
          </a:prstGeom>
        </p:spPr>
      </p:pic>
    </p:spTree>
    <p:extLst>
      <p:ext uri="{BB962C8B-B14F-4D97-AF65-F5344CB8AC3E}">
        <p14:creationId xmlns:p14="http://schemas.microsoft.com/office/powerpoint/2010/main" val="1097803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048bf79123_0_41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606" name="Google Shape;606;g1048bf79123_0_417"/>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607" name="Google Shape;607;g1048bf79123_0_41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19</a:t>
            </a:r>
            <a:endParaRPr sz="2000" b="1" i="0" u="none" strike="noStrike" cap="none">
              <a:solidFill>
                <a:schemeClr val="lt1"/>
              </a:solidFill>
              <a:latin typeface="Old Standard TT"/>
              <a:ea typeface="Old Standard TT"/>
              <a:cs typeface="Old Standard TT"/>
              <a:sym typeface="Old Standard TT"/>
            </a:endParaRPr>
          </a:p>
        </p:txBody>
      </p:sp>
      <p:sp>
        <p:nvSpPr>
          <p:cNvPr id="608" name="Google Shape;608;g1048bf79123_0_41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dirty="0">
                <a:solidFill>
                  <a:schemeClr val="lt1"/>
                </a:solidFill>
                <a:latin typeface="Old Standard TT"/>
                <a:ea typeface="Old Standard TT"/>
                <a:cs typeface="Old Standard TT"/>
                <a:sym typeface="Old Standard TT"/>
              </a:rPr>
              <a:t>21</a:t>
            </a:r>
            <a:endParaRPr sz="2000" b="1" i="0" u="none" strike="noStrike" cap="none" dirty="0">
              <a:solidFill>
                <a:schemeClr val="lt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41773125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048bf79123_0_41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rtl="0">
              <a:spcBef>
                <a:spcPts val="0"/>
              </a:spcBef>
              <a:spcAft>
                <a:spcPts val="0"/>
              </a:spcAft>
            </a:pPr>
            <a:r>
              <a:rPr lang="en-US" sz="2200" b="0" i="0" u="none" strike="noStrike" dirty="0">
                <a:solidFill>
                  <a:srgbClr val="FFFFFF"/>
                </a:solidFill>
                <a:effectLst/>
                <a:latin typeface="Old Standard TT" panose="020B0604020202020204" charset="0"/>
              </a:rPr>
              <a:t>Cooking, sometimes for over 10,000 people, released a lot of smoke, which could be easily be used to track the location of these rebel groups. The Viet Cong and FARC worked extensively to design techniques to </a:t>
            </a:r>
            <a:r>
              <a:rPr lang="en-US" sz="2200" b="0" i="0" u="none" strike="noStrike" dirty="0">
                <a:solidFill>
                  <a:schemeClr val="accent3"/>
                </a:solidFill>
                <a:effectLst/>
                <a:latin typeface="Old Standard TT" panose="020B0604020202020204" charset="0"/>
              </a:rPr>
              <a:t>diffuse this smoke</a:t>
            </a:r>
            <a:r>
              <a:rPr lang="en-US" sz="2200" b="0" i="0" u="none" strike="noStrike" dirty="0">
                <a:solidFill>
                  <a:srgbClr val="FFFFFF"/>
                </a:solidFill>
                <a:effectLst/>
                <a:latin typeface="Old Standard TT" panose="020B0604020202020204" charset="0"/>
              </a:rPr>
              <a:t>, so they left no trace of their whereabouts.</a:t>
            </a:r>
            <a:br>
              <a:rPr lang="en-US" sz="2200" b="0" dirty="0">
                <a:effectLst/>
              </a:rPr>
            </a:br>
            <a:br>
              <a:rPr lang="en-US" sz="2200" dirty="0"/>
            </a:br>
            <a:endParaRPr sz="2200" dirty="0"/>
          </a:p>
        </p:txBody>
      </p:sp>
      <p:sp>
        <p:nvSpPr>
          <p:cNvPr id="607" name="Google Shape;607;g1048bf79123_0_41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19</a:t>
            </a:r>
            <a:endParaRPr sz="2000" b="1" i="0" u="none" strike="noStrike" cap="none">
              <a:solidFill>
                <a:schemeClr val="lt1"/>
              </a:solidFill>
              <a:latin typeface="Old Standard TT"/>
              <a:ea typeface="Old Standard TT"/>
              <a:cs typeface="Old Standard TT"/>
              <a:sym typeface="Old Standard TT"/>
            </a:endParaRPr>
          </a:p>
        </p:txBody>
      </p:sp>
      <p:sp>
        <p:nvSpPr>
          <p:cNvPr id="608" name="Google Shape;608;g1048bf79123_0_41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dirty="0">
                <a:solidFill>
                  <a:schemeClr val="lt1"/>
                </a:solidFill>
                <a:latin typeface="Old Standard TT"/>
                <a:ea typeface="Old Standard TT"/>
                <a:cs typeface="Old Standard TT"/>
                <a:sym typeface="Old Standard TT"/>
              </a:rPr>
              <a:t>21</a:t>
            </a:r>
            <a:endParaRPr sz="2000" b="1" i="0" u="none" strike="noStrike" cap="none" dirty="0">
              <a:solidFill>
                <a:schemeClr val="lt1"/>
              </a:solidFill>
              <a:latin typeface="Old Standard TT"/>
              <a:ea typeface="Old Standard TT"/>
              <a:cs typeface="Old Standard TT"/>
              <a:sym typeface="Old Standard TT"/>
            </a:endParaRPr>
          </a:p>
        </p:txBody>
      </p:sp>
      <p:pic>
        <p:nvPicPr>
          <p:cNvPr id="6" name="Online Media 4" title="How to make a Hoang Cam smokeless stove during the Vietnam War">
            <a:hlinkClick r:id="" action="ppaction://media"/>
            <a:extLst>
              <a:ext uri="{FF2B5EF4-FFF2-40B4-BE49-F238E27FC236}">
                <a16:creationId xmlns:a16="http://schemas.microsoft.com/office/drawing/2014/main" id="{FA85226D-E4F0-4B70-AE31-E7B5ECED2542}"/>
              </a:ext>
            </a:extLst>
          </p:cNvPr>
          <p:cNvPicPr>
            <a:picLocks noRot="1" noChangeAspect="1"/>
          </p:cNvPicPr>
          <p:nvPr>
            <a:videoFile r:link="rId1"/>
          </p:nvPr>
        </p:nvPicPr>
        <p:blipFill>
          <a:blip r:embed="rId4"/>
          <a:stretch>
            <a:fillRect/>
          </a:stretch>
        </p:blipFill>
        <p:spPr>
          <a:xfrm>
            <a:off x="3276600" y="1933432"/>
            <a:ext cx="5334000" cy="3013710"/>
          </a:xfrm>
          <a:prstGeom prst="rect">
            <a:avLst/>
          </a:prstGeom>
        </p:spPr>
      </p:pic>
    </p:spTree>
    <p:extLst>
      <p:ext uri="{BB962C8B-B14F-4D97-AF65-F5344CB8AC3E}">
        <p14:creationId xmlns:p14="http://schemas.microsoft.com/office/powerpoint/2010/main" val="209473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g104939b22a5_1_74"/>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Penultimate question coming up - score check</a:t>
            </a:r>
            <a:endParaRP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1048bf79123_0_441"/>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22</a:t>
            </a:r>
            <a:endParaRPr sz="2000" b="1" i="0" u="none" strike="noStrike" cap="none">
              <a:solidFill>
                <a:schemeClr val="lt1"/>
              </a:solidFill>
              <a:latin typeface="Old Standard TT"/>
              <a:ea typeface="Old Standard TT"/>
              <a:cs typeface="Old Standard TT"/>
              <a:sym typeface="Old Standard TT"/>
            </a:endParaRPr>
          </a:p>
        </p:txBody>
      </p:sp>
      <p:sp>
        <p:nvSpPr>
          <p:cNvPr id="649" name="Google Shape;649;g1048bf79123_0_44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500"/>
              <a:buNone/>
            </a:pPr>
            <a:endParaRPr sz="2000"/>
          </a:p>
        </p:txBody>
      </p:sp>
      <p:pic>
        <p:nvPicPr>
          <p:cNvPr id="650" name="Google Shape;650;g1048bf79123_0_441"/>
          <p:cNvPicPr preferRelativeResize="0"/>
          <p:nvPr/>
        </p:nvPicPr>
        <p:blipFill>
          <a:blip r:embed="rId3">
            <a:alphaModFix/>
          </a:blip>
          <a:stretch>
            <a:fillRect/>
          </a:stretch>
        </p:blipFill>
        <p:spPr>
          <a:xfrm>
            <a:off x="1428225" y="445025"/>
            <a:ext cx="6457800" cy="44171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1048bf79123_0_447"/>
          <p:cNvSpPr txBox="1">
            <a:spLocks noGrp="1"/>
          </p:cNvSpPr>
          <p:nvPr>
            <p:ph type="title"/>
          </p:nvPr>
        </p:nvSpPr>
        <p:spPr>
          <a:xfrm>
            <a:off x="311700" y="654575"/>
            <a:ext cx="8520600" cy="613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dirty="0">
                <a:solidFill>
                  <a:srgbClr val="FFFFFF"/>
                </a:solidFill>
              </a:rPr>
              <a:t>The unique aesthetic of the Chinese dragon - vis-a-vis dragons from other cultures - dates back to the reign of Huangdi in 2697 BC. Upon </a:t>
            </a:r>
            <a:br>
              <a:rPr lang="en-US" sz="1800" dirty="0">
                <a:solidFill>
                  <a:srgbClr val="FFFFFF"/>
                </a:solidFill>
              </a:rPr>
            </a:br>
            <a:r>
              <a:rPr lang="en-US" sz="1800" dirty="0">
                <a:solidFill>
                  <a:srgbClr val="FFFFFF"/>
                </a:solidFill>
              </a:rPr>
              <a:t>becoming the Yellow Emperor, Huangdi modified his </a:t>
            </a:r>
            <a:br>
              <a:rPr lang="en-US" sz="1800" dirty="0">
                <a:solidFill>
                  <a:srgbClr val="FFFFFF"/>
                </a:solidFill>
              </a:rPr>
            </a:br>
            <a:r>
              <a:rPr lang="en-US" sz="1800" dirty="0">
                <a:solidFill>
                  <a:srgbClr val="FFFFFF"/>
                </a:solidFill>
              </a:rPr>
              <a:t>totem - the dragon - to reflect that he had subsumed the </a:t>
            </a:r>
            <a:br>
              <a:rPr lang="en-US" sz="1800" dirty="0">
                <a:solidFill>
                  <a:srgbClr val="FFFFFF"/>
                </a:solidFill>
              </a:rPr>
            </a:br>
            <a:r>
              <a:rPr lang="en-US" sz="1800" dirty="0">
                <a:solidFill>
                  <a:srgbClr val="FFFFFF"/>
                </a:solidFill>
              </a:rPr>
              <a:t>other tribes in the Yellow River Valley. </a:t>
            </a:r>
            <a:r>
              <a:rPr lang="en-US" sz="1800" u="sng" dirty="0">
                <a:solidFill>
                  <a:srgbClr val="FB8C00"/>
                </a:solidFill>
              </a:rPr>
              <a:t>What approach did </a:t>
            </a:r>
            <a:br>
              <a:rPr lang="en-US" sz="1800" u="sng" dirty="0">
                <a:solidFill>
                  <a:srgbClr val="FB8C00"/>
                </a:solidFill>
              </a:rPr>
            </a:br>
            <a:r>
              <a:rPr lang="en-US" sz="1800" u="sng" dirty="0">
                <a:solidFill>
                  <a:srgbClr val="FB8C00"/>
                </a:solidFill>
              </a:rPr>
              <a:t>Huangdi take to reflect he had subsumed the other tribes? (5)</a:t>
            </a:r>
            <a:endParaRPr sz="1800" u="sng" dirty="0">
              <a:solidFill>
                <a:srgbClr val="FB8C00"/>
              </a:solidFill>
            </a:endParaRPr>
          </a:p>
          <a:p>
            <a:pPr marL="0" lvl="0" indent="0" algn="l" rtl="0">
              <a:lnSpc>
                <a:spcPct val="115000"/>
              </a:lnSpc>
              <a:spcBef>
                <a:spcPts val="0"/>
              </a:spcBef>
              <a:spcAft>
                <a:spcPts val="0"/>
              </a:spcAft>
              <a:buClr>
                <a:schemeClr val="dk1"/>
              </a:buClr>
              <a:buSzPts val="1100"/>
              <a:buFont typeface="Arial"/>
              <a:buNone/>
            </a:pPr>
            <a:endParaRPr sz="1800" u="sng" dirty="0">
              <a:solidFill>
                <a:srgbClr val="FB8C00"/>
              </a:solidFill>
            </a:endParaRPr>
          </a:p>
          <a:p>
            <a:pPr marL="0" lvl="0" indent="0" algn="l" rtl="0">
              <a:lnSpc>
                <a:spcPct val="115000"/>
              </a:lnSpc>
              <a:spcBef>
                <a:spcPts val="0"/>
              </a:spcBef>
              <a:spcAft>
                <a:spcPts val="0"/>
              </a:spcAft>
              <a:buNone/>
            </a:pPr>
            <a:r>
              <a:rPr lang="en-US" sz="1800" dirty="0">
                <a:solidFill>
                  <a:srgbClr val="FFFFFF"/>
                </a:solidFill>
              </a:rPr>
              <a:t>In 1906, San Francisco sought to relocate its Chinese immigrant population, unjustly claiming that Chinatown was unsanitary. To resist these pressures, immigrant leaders hired Western architects (who had never been to China) to redesign Chinatown. The architects added a prominent design element uniquely associated with temples, but now symbolic of Chinatowns globally. </a:t>
            </a:r>
            <a:r>
              <a:rPr lang="en-US" sz="1800" u="sng" dirty="0">
                <a:solidFill>
                  <a:srgbClr val="FB8C00"/>
                </a:solidFill>
              </a:rPr>
              <a:t>What did they add? (5)</a:t>
            </a:r>
            <a:endParaRPr sz="1800" dirty="0"/>
          </a:p>
        </p:txBody>
      </p:sp>
      <p:sp>
        <p:nvSpPr>
          <p:cNvPr id="656" name="Google Shape;656;g1048bf79123_0_44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22</a:t>
            </a:r>
            <a:endParaRPr sz="2000" b="1" i="0" u="none" strike="noStrike" cap="none">
              <a:solidFill>
                <a:schemeClr val="lt1"/>
              </a:solidFill>
              <a:latin typeface="Old Standard TT"/>
              <a:ea typeface="Old Standard TT"/>
              <a:cs typeface="Old Standard TT"/>
              <a:sym typeface="Old Standard TT"/>
            </a:endParaRPr>
          </a:p>
        </p:txBody>
      </p:sp>
      <p:pic>
        <p:nvPicPr>
          <p:cNvPr id="4" name="Google Shape;650;g1048bf79123_0_441">
            <a:extLst>
              <a:ext uri="{FF2B5EF4-FFF2-40B4-BE49-F238E27FC236}">
                <a16:creationId xmlns:a16="http://schemas.microsoft.com/office/drawing/2014/main" id="{5B6D58C1-40C5-442E-AB7F-3C01DFE53A4B}"/>
              </a:ext>
            </a:extLst>
          </p:cNvPr>
          <p:cNvPicPr preferRelativeResize="0"/>
          <p:nvPr/>
        </p:nvPicPr>
        <p:blipFill rotWithShape="1">
          <a:blip r:embed="rId5">
            <a:alphaModFix/>
          </a:blip>
          <a:srcRect l="8862" t="6078" r="5049" b="5388"/>
          <a:stretch/>
        </p:blipFill>
        <p:spPr>
          <a:xfrm>
            <a:off x="6489150" y="1183952"/>
            <a:ext cx="2343150" cy="1648246"/>
          </a:xfrm>
          <a:prstGeom prst="rect">
            <a:avLst/>
          </a:prstGeom>
          <a:noFill/>
          <a:ln>
            <a:noFill/>
          </a:ln>
        </p:spPr>
      </p:pic>
      <p:pic>
        <p:nvPicPr>
          <p:cNvPr id="5" name="Countdown - 1941">
            <a:hlinkClick r:id="" action="ppaction://media"/>
            <a:extLst>
              <a:ext uri="{FF2B5EF4-FFF2-40B4-BE49-F238E27FC236}">
                <a16:creationId xmlns:a16="http://schemas.microsoft.com/office/drawing/2014/main" id="{6C0A821A-8093-447E-A3F7-6319409188E5}"/>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6"/>
          <a:srcRect l="27306" t="21786" r="23786" b="26836"/>
          <a:stretch>
            <a:fillRect/>
          </a:stretch>
        </p:blipFill>
        <p:spPr>
          <a:xfrm>
            <a:off x="7976961"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1048bf79123_0_45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Answer is...</a:t>
            </a:r>
            <a:endParaRPr sz="2000"/>
          </a:p>
        </p:txBody>
      </p:sp>
      <p:sp>
        <p:nvSpPr>
          <p:cNvPr id="667" name="Google Shape;667;g1048bf79123_0_45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20</a:t>
            </a:r>
            <a:endParaRPr sz="2000" b="1" i="0" u="none" strike="noStrike" cap="none">
              <a:solidFill>
                <a:schemeClr val="lt1"/>
              </a:solidFill>
              <a:latin typeface="Old Standard TT"/>
              <a:ea typeface="Old Standard TT"/>
              <a:cs typeface="Old Standard TT"/>
              <a:sym typeface="Old Standard TT"/>
            </a:endParaRPr>
          </a:p>
        </p:txBody>
      </p:sp>
      <p:sp>
        <p:nvSpPr>
          <p:cNvPr id="668" name="Google Shape;668;g1048bf79123_0_452"/>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22</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1048bf79123_0_45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Huangdi incorporated the totems of the other tribes onto the dragon, which is why the Chinese dragon </a:t>
            </a:r>
            <a:r>
              <a:rPr lang="en-US" sz="2000">
                <a:solidFill>
                  <a:srgbClr val="FB8C00"/>
                </a:solidFill>
              </a:rPr>
              <a:t>incorporates features from other animals</a:t>
            </a:r>
            <a:r>
              <a:rPr lang="en-US" sz="2000"/>
              <a:t>.  </a:t>
            </a:r>
            <a:endParaRPr sz="2000"/>
          </a:p>
        </p:txBody>
      </p:sp>
      <p:sp>
        <p:nvSpPr>
          <p:cNvPr id="674" name="Google Shape;674;g1048bf79123_0_45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20</a:t>
            </a:r>
            <a:endParaRPr sz="2000" b="1" i="0" u="none" strike="noStrike" cap="none">
              <a:solidFill>
                <a:schemeClr val="lt1"/>
              </a:solidFill>
              <a:latin typeface="Old Standard TT"/>
              <a:ea typeface="Old Standard TT"/>
              <a:cs typeface="Old Standard TT"/>
              <a:sym typeface="Old Standard TT"/>
            </a:endParaRPr>
          </a:p>
        </p:txBody>
      </p:sp>
      <p:pic>
        <p:nvPicPr>
          <p:cNvPr id="675" name="Google Shape;675;g1048bf79123_0_457"/>
          <p:cNvPicPr preferRelativeResize="0"/>
          <p:nvPr/>
        </p:nvPicPr>
        <p:blipFill>
          <a:blip r:embed="rId3">
            <a:alphaModFix/>
          </a:blip>
          <a:stretch>
            <a:fillRect/>
          </a:stretch>
        </p:blipFill>
        <p:spPr>
          <a:xfrm>
            <a:off x="2421075" y="1560525"/>
            <a:ext cx="4791900" cy="3277651"/>
          </a:xfrm>
          <a:prstGeom prst="rect">
            <a:avLst/>
          </a:prstGeom>
          <a:noFill/>
          <a:ln>
            <a:noFill/>
          </a:ln>
        </p:spPr>
      </p:pic>
      <p:cxnSp>
        <p:nvCxnSpPr>
          <p:cNvPr id="676" name="Google Shape;676;g1048bf79123_0_457"/>
          <p:cNvCxnSpPr/>
          <p:nvPr/>
        </p:nvCxnSpPr>
        <p:spPr>
          <a:xfrm rot="10800000">
            <a:off x="1557200" y="1868675"/>
            <a:ext cx="1637400" cy="9900"/>
          </a:xfrm>
          <a:prstGeom prst="straightConnector1">
            <a:avLst/>
          </a:prstGeom>
          <a:noFill/>
          <a:ln w="9525" cap="flat" cmpd="sng">
            <a:solidFill>
              <a:srgbClr val="FF0000"/>
            </a:solidFill>
            <a:prstDash val="solid"/>
            <a:round/>
            <a:headEnd type="triangle" w="med" len="med"/>
            <a:tailEnd type="none" w="med" len="med"/>
          </a:ln>
        </p:spPr>
      </p:cxnSp>
      <p:cxnSp>
        <p:nvCxnSpPr>
          <p:cNvPr id="677" name="Google Shape;677;g1048bf79123_0_457"/>
          <p:cNvCxnSpPr/>
          <p:nvPr/>
        </p:nvCxnSpPr>
        <p:spPr>
          <a:xfrm rot="10800000">
            <a:off x="4407025" y="2097275"/>
            <a:ext cx="2886300" cy="0"/>
          </a:xfrm>
          <a:prstGeom prst="straightConnector1">
            <a:avLst/>
          </a:prstGeom>
          <a:noFill/>
          <a:ln w="9525" cap="flat" cmpd="sng">
            <a:solidFill>
              <a:srgbClr val="FF0000"/>
            </a:solidFill>
            <a:prstDash val="solid"/>
            <a:round/>
            <a:headEnd type="none" w="med" len="med"/>
            <a:tailEnd type="triangle" w="med" len="med"/>
          </a:ln>
        </p:spPr>
      </p:cxnSp>
      <p:cxnSp>
        <p:nvCxnSpPr>
          <p:cNvPr id="678" name="Google Shape;678;g1048bf79123_0_457"/>
          <p:cNvCxnSpPr/>
          <p:nvPr/>
        </p:nvCxnSpPr>
        <p:spPr>
          <a:xfrm rot="10800000">
            <a:off x="1343750" y="3286850"/>
            <a:ext cx="1637400" cy="9900"/>
          </a:xfrm>
          <a:prstGeom prst="straightConnector1">
            <a:avLst/>
          </a:prstGeom>
          <a:noFill/>
          <a:ln w="9525" cap="flat" cmpd="sng">
            <a:solidFill>
              <a:srgbClr val="FF0000"/>
            </a:solidFill>
            <a:prstDash val="solid"/>
            <a:round/>
            <a:headEnd type="triangle" w="med" len="med"/>
            <a:tailEnd type="none" w="med" len="med"/>
          </a:ln>
        </p:spPr>
      </p:cxnSp>
      <p:cxnSp>
        <p:nvCxnSpPr>
          <p:cNvPr id="679" name="Google Shape;679;g1048bf79123_0_457"/>
          <p:cNvCxnSpPr/>
          <p:nvPr/>
        </p:nvCxnSpPr>
        <p:spPr>
          <a:xfrm rot="10800000">
            <a:off x="6296750" y="3439250"/>
            <a:ext cx="1637400" cy="9900"/>
          </a:xfrm>
          <a:prstGeom prst="straightConnector1">
            <a:avLst/>
          </a:prstGeom>
          <a:noFill/>
          <a:ln w="9525" cap="flat" cmpd="sng">
            <a:solidFill>
              <a:srgbClr val="FF0000"/>
            </a:solidFill>
            <a:prstDash val="solid"/>
            <a:round/>
            <a:headEnd type="none" w="med" len="med"/>
            <a:tailEnd type="triangle" w="med" len="med"/>
          </a:ln>
        </p:spPr>
      </p:cxnSp>
      <p:cxnSp>
        <p:nvCxnSpPr>
          <p:cNvPr id="680" name="Google Shape;680;g1048bf79123_0_457"/>
          <p:cNvCxnSpPr/>
          <p:nvPr/>
        </p:nvCxnSpPr>
        <p:spPr>
          <a:xfrm>
            <a:off x="1647525" y="3850025"/>
            <a:ext cx="2039400" cy="0"/>
          </a:xfrm>
          <a:prstGeom prst="straightConnector1">
            <a:avLst/>
          </a:prstGeom>
          <a:noFill/>
          <a:ln w="9525" cap="flat" cmpd="sng">
            <a:solidFill>
              <a:srgbClr val="FF0000"/>
            </a:solidFill>
            <a:prstDash val="solid"/>
            <a:round/>
            <a:headEnd type="none" w="med" len="med"/>
            <a:tailEnd type="triangle" w="med" len="med"/>
          </a:ln>
        </p:spPr>
      </p:cxnSp>
      <p:cxnSp>
        <p:nvCxnSpPr>
          <p:cNvPr id="681" name="Google Shape;681;g1048bf79123_0_457"/>
          <p:cNvCxnSpPr/>
          <p:nvPr/>
        </p:nvCxnSpPr>
        <p:spPr>
          <a:xfrm rot="10800000">
            <a:off x="5534750" y="4353650"/>
            <a:ext cx="1637400" cy="9900"/>
          </a:xfrm>
          <a:prstGeom prst="straightConnector1">
            <a:avLst/>
          </a:prstGeom>
          <a:noFill/>
          <a:ln w="9525" cap="flat" cmpd="sng">
            <a:solidFill>
              <a:srgbClr val="FF0000"/>
            </a:solidFill>
            <a:prstDash val="solid"/>
            <a:round/>
            <a:headEnd type="none" w="med" len="med"/>
            <a:tailEnd type="triangle" w="med" len="med"/>
          </a:ln>
        </p:spPr>
      </p:cxnSp>
      <p:sp>
        <p:nvSpPr>
          <p:cNvPr id="682" name="Google Shape;682;g1048bf79123_0_457"/>
          <p:cNvSpPr txBox="1"/>
          <p:nvPr/>
        </p:nvSpPr>
        <p:spPr>
          <a:xfrm>
            <a:off x="895050" y="1473325"/>
            <a:ext cx="163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Whiskers of a catfish</a:t>
            </a:r>
            <a:endParaRPr>
              <a:solidFill>
                <a:schemeClr val="lt1"/>
              </a:solidFill>
              <a:latin typeface="Old Standard TT"/>
              <a:ea typeface="Old Standard TT"/>
              <a:cs typeface="Old Standard TT"/>
              <a:sym typeface="Old Standard TT"/>
            </a:endParaRPr>
          </a:p>
        </p:txBody>
      </p:sp>
      <p:sp>
        <p:nvSpPr>
          <p:cNvPr id="683" name="Google Shape;683;g1048bf79123_0_457"/>
          <p:cNvSpPr txBox="1"/>
          <p:nvPr/>
        </p:nvSpPr>
        <p:spPr>
          <a:xfrm>
            <a:off x="649775" y="28589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Talons of a hawk</a:t>
            </a:r>
            <a:endParaRPr>
              <a:solidFill>
                <a:schemeClr val="lt1"/>
              </a:solidFill>
              <a:latin typeface="Old Standard TT"/>
              <a:ea typeface="Old Standard TT"/>
              <a:cs typeface="Old Standard TT"/>
              <a:sym typeface="Old Standard TT"/>
            </a:endParaRPr>
          </a:p>
        </p:txBody>
      </p:sp>
      <p:sp>
        <p:nvSpPr>
          <p:cNvPr id="684" name="Google Shape;684;g1048bf79123_0_457"/>
          <p:cNvSpPr txBox="1"/>
          <p:nvPr/>
        </p:nvSpPr>
        <p:spPr>
          <a:xfrm>
            <a:off x="7279175" y="17921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Horns of a deer</a:t>
            </a:r>
            <a:endParaRPr>
              <a:solidFill>
                <a:schemeClr val="lt1"/>
              </a:solidFill>
              <a:latin typeface="Old Standard TT"/>
              <a:ea typeface="Old Standard TT"/>
              <a:cs typeface="Old Standard TT"/>
              <a:sym typeface="Old Standard TT"/>
            </a:endParaRPr>
          </a:p>
        </p:txBody>
      </p:sp>
      <p:cxnSp>
        <p:nvCxnSpPr>
          <p:cNvPr id="685" name="Google Shape;685;g1048bf79123_0_457"/>
          <p:cNvCxnSpPr/>
          <p:nvPr/>
        </p:nvCxnSpPr>
        <p:spPr>
          <a:xfrm rot="10800000">
            <a:off x="4621275" y="2402075"/>
            <a:ext cx="2724000" cy="0"/>
          </a:xfrm>
          <a:prstGeom prst="straightConnector1">
            <a:avLst/>
          </a:prstGeom>
          <a:noFill/>
          <a:ln w="9525" cap="flat" cmpd="sng">
            <a:solidFill>
              <a:srgbClr val="FF0000"/>
            </a:solidFill>
            <a:prstDash val="solid"/>
            <a:round/>
            <a:headEnd type="none" w="med" len="med"/>
            <a:tailEnd type="triangle" w="med" len="med"/>
          </a:ln>
        </p:spPr>
      </p:cxnSp>
      <p:sp>
        <p:nvSpPr>
          <p:cNvPr id="686" name="Google Shape;686;g1048bf79123_0_457"/>
          <p:cNvSpPr txBox="1"/>
          <p:nvPr/>
        </p:nvSpPr>
        <p:spPr>
          <a:xfrm>
            <a:off x="7355375" y="22493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Mane of a lion</a:t>
            </a:r>
            <a:endParaRPr>
              <a:solidFill>
                <a:schemeClr val="lt1"/>
              </a:solidFill>
              <a:latin typeface="Old Standard TT"/>
              <a:ea typeface="Old Standard TT"/>
              <a:cs typeface="Old Standard TT"/>
              <a:sym typeface="Old Standard TT"/>
            </a:endParaRPr>
          </a:p>
        </p:txBody>
      </p:sp>
      <p:sp>
        <p:nvSpPr>
          <p:cNvPr id="687" name="Google Shape;687;g1048bf79123_0_457"/>
          <p:cNvSpPr txBox="1"/>
          <p:nvPr/>
        </p:nvSpPr>
        <p:spPr>
          <a:xfrm>
            <a:off x="802175" y="34685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Body of a snake</a:t>
            </a:r>
            <a:endParaRPr>
              <a:solidFill>
                <a:schemeClr val="lt1"/>
              </a:solidFill>
              <a:latin typeface="Old Standard TT"/>
              <a:ea typeface="Old Standard TT"/>
              <a:cs typeface="Old Standard TT"/>
              <a:sym typeface="Old Standard TT"/>
            </a:endParaRPr>
          </a:p>
        </p:txBody>
      </p:sp>
      <p:sp>
        <p:nvSpPr>
          <p:cNvPr id="688" name="Google Shape;688;g1048bf79123_0_457"/>
          <p:cNvSpPr txBox="1"/>
          <p:nvPr/>
        </p:nvSpPr>
        <p:spPr>
          <a:xfrm>
            <a:off x="7202975" y="40781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Paws of a tiger</a:t>
            </a:r>
            <a:endParaRPr>
              <a:solidFill>
                <a:schemeClr val="lt1"/>
              </a:solidFill>
              <a:latin typeface="Old Standard TT"/>
              <a:ea typeface="Old Standard TT"/>
              <a:cs typeface="Old Standard TT"/>
              <a:sym typeface="Old Standard TT"/>
            </a:endParaRPr>
          </a:p>
        </p:txBody>
      </p:sp>
      <p:sp>
        <p:nvSpPr>
          <p:cNvPr id="689" name="Google Shape;689;g1048bf79123_0_457"/>
          <p:cNvSpPr txBox="1"/>
          <p:nvPr/>
        </p:nvSpPr>
        <p:spPr>
          <a:xfrm>
            <a:off x="7355375" y="30875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Scales of a fish</a:t>
            </a:r>
            <a:endParaRPr>
              <a:solidFill>
                <a:schemeClr val="lt1"/>
              </a:solidFill>
              <a:latin typeface="Old Standard TT"/>
              <a:ea typeface="Old Standard TT"/>
              <a:cs typeface="Old Standard TT"/>
              <a:sym typeface="Old Standard TT"/>
            </a:endParaRPr>
          </a:p>
        </p:txBody>
      </p:sp>
      <p:sp>
        <p:nvSpPr>
          <p:cNvPr id="690" name="Google Shape;690;g1048bf79123_0_45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22</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g1048bf79123_0_477"/>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endParaRPr sz="2000"/>
          </a:p>
        </p:txBody>
      </p:sp>
      <p:sp>
        <p:nvSpPr>
          <p:cNvPr id="696" name="Google Shape;696;g1048bf79123_0_47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20</a:t>
            </a:r>
            <a:endParaRPr sz="2000" b="1" i="0" u="none" strike="noStrike" cap="none">
              <a:solidFill>
                <a:schemeClr val="lt1"/>
              </a:solidFill>
              <a:latin typeface="Old Standard TT"/>
              <a:ea typeface="Old Standard TT"/>
              <a:cs typeface="Old Standard TT"/>
              <a:sym typeface="Old Standard TT"/>
            </a:endParaRPr>
          </a:p>
        </p:txBody>
      </p:sp>
      <p:pic>
        <p:nvPicPr>
          <p:cNvPr id="697" name="Google Shape;697;g1048bf79123_0_477"/>
          <p:cNvPicPr preferRelativeResize="0"/>
          <p:nvPr/>
        </p:nvPicPr>
        <p:blipFill rotWithShape="1">
          <a:blip r:embed="rId3">
            <a:alphaModFix/>
          </a:blip>
          <a:srcRect l="20299" r="19608" b="7398"/>
          <a:stretch/>
        </p:blipFill>
        <p:spPr>
          <a:xfrm>
            <a:off x="6091625" y="59525"/>
            <a:ext cx="2740674" cy="2375846"/>
          </a:xfrm>
          <a:prstGeom prst="rect">
            <a:avLst/>
          </a:prstGeom>
          <a:noFill/>
          <a:ln>
            <a:noFill/>
          </a:ln>
        </p:spPr>
      </p:pic>
      <p:sp>
        <p:nvSpPr>
          <p:cNvPr id="698" name="Google Shape;698;g1048bf79123_0_477"/>
          <p:cNvSpPr txBox="1"/>
          <p:nvPr/>
        </p:nvSpPr>
        <p:spPr>
          <a:xfrm>
            <a:off x="6898175" y="23255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London</a:t>
            </a:r>
            <a:endParaRPr>
              <a:solidFill>
                <a:schemeClr val="lt1"/>
              </a:solidFill>
              <a:latin typeface="Old Standard TT"/>
              <a:ea typeface="Old Standard TT"/>
              <a:cs typeface="Old Standard TT"/>
              <a:sym typeface="Old Standard TT"/>
            </a:endParaRPr>
          </a:p>
        </p:txBody>
      </p:sp>
      <p:pic>
        <p:nvPicPr>
          <p:cNvPr id="699" name="Google Shape;699;g1048bf79123_0_477"/>
          <p:cNvPicPr preferRelativeResize="0"/>
          <p:nvPr/>
        </p:nvPicPr>
        <p:blipFill>
          <a:blip r:embed="rId4">
            <a:alphaModFix/>
          </a:blip>
          <a:stretch>
            <a:fillRect/>
          </a:stretch>
        </p:blipFill>
        <p:spPr>
          <a:xfrm>
            <a:off x="132300" y="708325"/>
            <a:ext cx="2847075" cy="1803150"/>
          </a:xfrm>
          <a:prstGeom prst="rect">
            <a:avLst/>
          </a:prstGeom>
          <a:noFill/>
          <a:ln>
            <a:noFill/>
          </a:ln>
        </p:spPr>
      </p:pic>
      <p:sp>
        <p:nvSpPr>
          <p:cNvPr id="700" name="Google Shape;700;g1048bf79123_0_477"/>
          <p:cNvSpPr txBox="1"/>
          <p:nvPr/>
        </p:nvSpPr>
        <p:spPr>
          <a:xfrm>
            <a:off x="802175" y="24017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Kolkata</a:t>
            </a:r>
            <a:endParaRPr>
              <a:solidFill>
                <a:schemeClr val="lt1"/>
              </a:solidFill>
              <a:latin typeface="Old Standard TT"/>
              <a:ea typeface="Old Standard TT"/>
              <a:cs typeface="Old Standard TT"/>
              <a:sym typeface="Old Standard TT"/>
            </a:endParaRPr>
          </a:p>
        </p:txBody>
      </p:sp>
      <p:pic>
        <p:nvPicPr>
          <p:cNvPr id="701" name="Google Shape;701;g1048bf79123_0_477"/>
          <p:cNvPicPr preferRelativeResize="0"/>
          <p:nvPr/>
        </p:nvPicPr>
        <p:blipFill>
          <a:blip r:embed="rId5">
            <a:alphaModFix/>
          </a:blip>
          <a:stretch>
            <a:fillRect/>
          </a:stretch>
        </p:blipFill>
        <p:spPr>
          <a:xfrm>
            <a:off x="3201575" y="377875"/>
            <a:ext cx="2740674" cy="2055506"/>
          </a:xfrm>
          <a:prstGeom prst="rect">
            <a:avLst/>
          </a:prstGeom>
          <a:noFill/>
          <a:ln>
            <a:noFill/>
          </a:ln>
        </p:spPr>
      </p:pic>
      <p:sp>
        <p:nvSpPr>
          <p:cNvPr id="702" name="Google Shape;702;g1048bf79123_0_477"/>
          <p:cNvSpPr txBox="1"/>
          <p:nvPr/>
        </p:nvSpPr>
        <p:spPr>
          <a:xfrm>
            <a:off x="3773975" y="24017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San Francisco</a:t>
            </a:r>
            <a:endParaRPr>
              <a:solidFill>
                <a:schemeClr val="lt1"/>
              </a:solidFill>
              <a:latin typeface="Old Standard TT"/>
              <a:ea typeface="Old Standard TT"/>
              <a:cs typeface="Old Standard TT"/>
              <a:sym typeface="Old Standard TT"/>
            </a:endParaRPr>
          </a:p>
        </p:txBody>
      </p:sp>
      <p:pic>
        <p:nvPicPr>
          <p:cNvPr id="703" name="Google Shape;703;g1048bf79123_0_477"/>
          <p:cNvPicPr preferRelativeResize="0"/>
          <p:nvPr/>
        </p:nvPicPr>
        <p:blipFill>
          <a:blip r:embed="rId6">
            <a:alphaModFix/>
          </a:blip>
          <a:stretch>
            <a:fillRect/>
          </a:stretch>
        </p:blipFill>
        <p:spPr>
          <a:xfrm>
            <a:off x="5887025" y="2725725"/>
            <a:ext cx="3055162" cy="2036775"/>
          </a:xfrm>
          <a:prstGeom prst="rect">
            <a:avLst/>
          </a:prstGeom>
          <a:noFill/>
          <a:ln>
            <a:noFill/>
          </a:ln>
        </p:spPr>
      </p:pic>
      <p:sp>
        <p:nvSpPr>
          <p:cNvPr id="704" name="Google Shape;704;g1048bf79123_0_477"/>
          <p:cNvSpPr txBox="1"/>
          <p:nvPr/>
        </p:nvSpPr>
        <p:spPr>
          <a:xfrm>
            <a:off x="6821975" y="46877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Singapore</a:t>
            </a:r>
            <a:endParaRPr>
              <a:solidFill>
                <a:schemeClr val="lt1"/>
              </a:solidFill>
              <a:latin typeface="Old Standard TT"/>
              <a:ea typeface="Old Standard TT"/>
              <a:cs typeface="Old Standard TT"/>
              <a:sym typeface="Old Standard TT"/>
            </a:endParaRPr>
          </a:p>
        </p:txBody>
      </p:sp>
      <p:pic>
        <p:nvPicPr>
          <p:cNvPr id="705" name="Google Shape;705;g1048bf79123_0_477"/>
          <p:cNvPicPr preferRelativeResize="0"/>
          <p:nvPr/>
        </p:nvPicPr>
        <p:blipFill>
          <a:blip r:embed="rId7">
            <a:alphaModFix/>
          </a:blip>
          <a:stretch>
            <a:fillRect/>
          </a:stretch>
        </p:blipFill>
        <p:spPr>
          <a:xfrm>
            <a:off x="1921350" y="2725725"/>
            <a:ext cx="3051438" cy="2036775"/>
          </a:xfrm>
          <a:prstGeom prst="rect">
            <a:avLst/>
          </a:prstGeom>
          <a:noFill/>
          <a:ln>
            <a:noFill/>
          </a:ln>
        </p:spPr>
      </p:pic>
      <p:sp>
        <p:nvSpPr>
          <p:cNvPr id="706" name="Google Shape;706;g1048bf79123_0_477"/>
          <p:cNvSpPr txBox="1"/>
          <p:nvPr/>
        </p:nvSpPr>
        <p:spPr>
          <a:xfrm>
            <a:off x="2935775" y="4687725"/>
            <a:ext cx="163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lt1"/>
                </a:solidFill>
                <a:latin typeface="Old Standard TT"/>
                <a:ea typeface="Old Standard TT"/>
                <a:cs typeface="Old Standard TT"/>
                <a:sym typeface="Old Standard TT"/>
              </a:rPr>
              <a:t>Sydney</a:t>
            </a:r>
            <a:endParaRPr>
              <a:solidFill>
                <a:schemeClr val="lt1"/>
              </a:solidFill>
              <a:latin typeface="Old Standard TT"/>
              <a:ea typeface="Old Standard TT"/>
              <a:cs typeface="Old Standard TT"/>
              <a:sym typeface="Old Standard TT"/>
            </a:endParaRPr>
          </a:p>
        </p:txBody>
      </p:sp>
      <p:sp>
        <p:nvSpPr>
          <p:cNvPr id="707" name="Google Shape;707;g1048bf79123_0_47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22</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fd94d5f5d5_0_20"/>
          <p:cNvSpPr txBox="1">
            <a:spLocks noGrp="1"/>
          </p:cNvSpPr>
          <p:nvPr>
            <p:ph type="title"/>
          </p:nvPr>
        </p:nvSpPr>
        <p:spPr>
          <a:xfrm>
            <a:off x="311700" y="445025"/>
            <a:ext cx="59571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In the early 1900s, French engineer Philippe Buanu-Varilla sent every U.S. Senator this Nicaraguan stamp depicting Mount Momotombo. Having invested substantial money and time working on a project, he hoped the stamp would curry favor for this project with Congress. </a:t>
            </a:r>
            <a:endParaRPr sz="2000"/>
          </a:p>
          <a:p>
            <a:pPr marL="0" lvl="0" indent="0" algn="l" rtl="0">
              <a:lnSpc>
                <a:spcPct val="115000"/>
              </a:lnSpc>
              <a:spcBef>
                <a:spcPts val="1600"/>
              </a:spcBef>
              <a:spcAft>
                <a:spcPts val="0"/>
              </a:spcAft>
              <a:buSzPts val="2500"/>
              <a:buNone/>
            </a:pPr>
            <a:r>
              <a:rPr lang="en-US" sz="2000"/>
              <a:t>Congress initially feared that financing this project would alienate an ally in Colombia. Nevertheless, it was eventually chosen.</a:t>
            </a:r>
            <a:endParaRPr sz="2000"/>
          </a:p>
          <a:p>
            <a:pPr marL="0" lvl="0" indent="0" algn="l" rtl="0">
              <a:lnSpc>
                <a:spcPct val="115000"/>
              </a:lnSpc>
              <a:spcBef>
                <a:spcPts val="1600"/>
              </a:spcBef>
              <a:spcAft>
                <a:spcPts val="0"/>
              </a:spcAft>
              <a:buSzPts val="2500"/>
              <a:buNone/>
            </a:pPr>
            <a:r>
              <a:rPr lang="en-US" sz="2000" u="sng">
                <a:solidFill>
                  <a:schemeClr val="accent3"/>
                </a:solidFill>
              </a:rPr>
              <a:t>What was the project? (5) Why did Buanu-Varilla choose to send this stamp to the Senators? (5)</a:t>
            </a:r>
            <a:endParaRPr sz="2000" u="sng">
              <a:solidFill>
                <a:schemeClr val="accent3"/>
              </a:solidFill>
            </a:endParaRPr>
          </a:p>
        </p:txBody>
      </p:sp>
      <p:sp>
        <p:nvSpPr>
          <p:cNvPr id="713" name="Google Shape;713;gfd94d5f5d5_0_2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21</a:t>
            </a:r>
            <a:endParaRPr sz="2000" b="1" i="0" u="none" strike="noStrike" cap="none">
              <a:solidFill>
                <a:schemeClr val="lt1"/>
              </a:solidFill>
              <a:latin typeface="Old Standard TT"/>
              <a:ea typeface="Old Standard TT"/>
              <a:cs typeface="Old Standard TT"/>
              <a:sym typeface="Old Standard TT"/>
            </a:endParaRPr>
          </a:p>
        </p:txBody>
      </p:sp>
      <p:pic>
        <p:nvPicPr>
          <p:cNvPr id="714" name="Google Shape;714;gfd94d5f5d5_0_20"/>
          <p:cNvPicPr preferRelativeResize="0"/>
          <p:nvPr/>
        </p:nvPicPr>
        <p:blipFill>
          <a:blip r:embed="rId5">
            <a:alphaModFix/>
          </a:blip>
          <a:stretch>
            <a:fillRect/>
          </a:stretch>
        </p:blipFill>
        <p:spPr>
          <a:xfrm>
            <a:off x="6268800" y="1205500"/>
            <a:ext cx="2620400" cy="2187050"/>
          </a:xfrm>
          <a:prstGeom prst="rect">
            <a:avLst/>
          </a:prstGeom>
          <a:noFill/>
          <a:ln>
            <a:noFill/>
          </a:ln>
        </p:spPr>
      </p:pic>
      <p:sp>
        <p:nvSpPr>
          <p:cNvPr id="715" name="Google Shape;715;gfd94d5f5d5_0_2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23</a:t>
            </a:r>
            <a:endParaRPr sz="2000" b="1" i="0" u="none" strike="noStrike" cap="none">
              <a:solidFill>
                <a:schemeClr val="lt1"/>
              </a:solidFill>
              <a:latin typeface="Old Standard TT"/>
              <a:ea typeface="Old Standard TT"/>
              <a:cs typeface="Old Standard TT"/>
              <a:sym typeface="Old Standard TT"/>
            </a:endParaRPr>
          </a:p>
        </p:txBody>
      </p:sp>
      <p:pic>
        <p:nvPicPr>
          <p:cNvPr id="6" name="Countdown - 1941">
            <a:hlinkClick r:id="" action="ppaction://media"/>
            <a:extLst>
              <a:ext uri="{FF2B5EF4-FFF2-40B4-BE49-F238E27FC236}">
                <a16:creationId xmlns:a16="http://schemas.microsoft.com/office/drawing/2014/main" id="{181B8FEA-B06C-4C8C-AFF9-26D8072AC88F}"/>
              </a:ext>
            </a:extLst>
          </p:cNvPr>
          <p:cNvPicPr>
            <a:picLocks noChangeAspect="1"/>
          </p:cNvPicPr>
          <p:nvPr>
            <a:videoFile r:link="rId1"/>
            <p:extLst>
              <p:ext uri="{DAA4B4D4-6D71-4841-9C94-3DE7FCFB9230}">
                <p14:media xmlns:p14="http://schemas.microsoft.com/office/powerpoint/2010/main" r:embed="rId2">
                  <p14:trim st="242694"/>
                </p14:media>
              </p:ext>
            </p:extLst>
          </p:nvPr>
        </p:nvPicPr>
        <p:blipFill rotWithShape="1">
          <a:blip r:embed="rId6"/>
          <a:srcRect l="27306" t="21786" r="23786" b="26836"/>
          <a:stretch>
            <a:fillRect/>
          </a:stretch>
        </p:blipFill>
        <p:spPr>
          <a:xfrm>
            <a:off x="7976961" y="14514"/>
            <a:ext cx="1152525" cy="681037"/>
          </a:xfrm>
          <a:prstGeom prst="rect">
            <a:avLst/>
          </a:prstGeom>
        </p:spPr>
      </p:pic>
    </p:spTree>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1048bf79123_0_94"/>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a:t>
            </a:r>
            <a:endParaRPr sz="2000" b="1" i="0" u="none" strike="noStrike" cap="none">
              <a:solidFill>
                <a:schemeClr val="lt1"/>
              </a:solidFill>
              <a:latin typeface="Old Standard TT"/>
              <a:ea typeface="Old Standard TT"/>
              <a:cs typeface="Old Standard TT"/>
              <a:sym typeface="Old Standard TT"/>
            </a:endParaRPr>
          </a:p>
        </p:txBody>
      </p:sp>
      <p:pic>
        <p:nvPicPr>
          <p:cNvPr id="113" name="Google Shape;113;g1048bf79123_0_94"/>
          <p:cNvPicPr preferRelativeResize="0"/>
          <p:nvPr/>
        </p:nvPicPr>
        <p:blipFill>
          <a:blip r:embed="rId3">
            <a:alphaModFix/>
          </a:blip>
          <a:stretch>
            <a:fillRect/>
          </a:stretch>
        </p:blipFill>
        <p:spPr>
          <a:xfrm>
            <a:off x="1505088" y="329838"/>
            <a:ext cx="6133825" cy="448382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gfd94d5f5d5_0_26"/>
          <p:cNvSpPr txBox="1">
            <a:spLocks noGrp="1"/>
          </p:cNvSpPr>
          <p:nvPr>
            <p:ph type="body" idx="1"/>
          </p:nvPr>
        </p:nvSpPr>
        <p:spPr>
          <a:xfrm>
            <a:off x="6750850" y="1171600"/>
            <a:ext cx="2179800" cy="33972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2000" u="sng">
                <a:solidFill>
                  <a:schemeClr val="accent3"/>
                </a:solidFill>
              </a:rPr>
              <a:t>What was the project? (5)?</a:t>
            </a:r>
            <a:endParaRPr sz="2000" u="sng">
              <a:solidFill>
                <a:schemeClr val="accent3"/>
              </a:solidFill>
            </a:endParaRPr>
          </a:p>
          <a:p>
            <a:pPr marL="0" lvl="0" indent="0" algn="l" rtl="0">
              <a:spcBef>
                <a:spcPts val="1600"/>
              </a:spcBef>
              <a:spcAft>
                <a:spcPts val="0"/>
              </a:spcAft>
              <a:buClr>
                <a:schemeClr val="dk1"/>
              </a:buClr>
              <a:buSzPts val="2500"/>
              <a:buFont typeface="Arial"/>
              <a:buNone/>
            </a:pPr>
            <a:r>
              <a:rPr lang="en-US" sz="2000" u="sng">
                <a:solidFill>
                  <a:schemeClr val="accent3"/>
                </a:solidFill>
              </a:rPr>
              <a:t>Why did Buanu-Varilla choose to send this stamp to the Senators? (5)</a:t>
            </a:r>
            <a:endParaRPr/>
          </a:p>
        </p:txBody>
      </p:sp>
      <p:sp>
        <p:nvSpPr>
          <p:cNvPr id="721" name="Google Shape;721;gfd94d5f5d5_0_2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21</a:t>
            </a:r>
            <a:endParaRPr sz="2000" b="1" i="0" u="none" strike="noStrike" cap="none">
              <a:solidFill>
                <a:schemeClr val="lt1"/>
              </a:solidFill>
              <a:latin typeface="Old Standard TT"/>
              <a:ea typeface="Old Standard TT"/>
              <a:cs typeface="Old Standard TT"/>
              <a:sym typeface="Old Standard TT"/>
            </a:endParaRPr>
          </a:p>
        </p:txBody>
      </p:sp>
      <p:pic>
        <p:nvPicPr>
          <p:cNvPr id="722" name="Google Shape;722;gfd94d5f5d5_0_26"/>
          <p:cNvPicPr preferRelativeResize="0"/>
          <p:nvPr/>
        </p:nvPicPr>
        <p:blipFill>
          <a:blip r:embed="rId3">
            <a:alphaModFix/>
          </a:blip>
          <a:stretch>
            <a:fillRect/>
          </a:stretch>
        </p:blipFill>
        <p:spPr>
          <a:xfrm>
            <a:off x="726300" y="40400"/>
            <a:ext cx="5885625" cy="4912250"/>
          </a:xfrm>
          <a:prstGeom prst="rect">
            <a:avLst/>
          </a:prstGeom>
          <a:noFill/>
          <a:ln>
            <a:noFill/>
          </a:ln>
        </p:spPr>
      </p:pic>
      <p:sp>
        <p:nvSpPr>
          <p:cNvPr id="723" name="Google Shape;723;gfd94d5f5d5_0_2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23</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gfd94d5f5d5_0_36"/>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729" name="Google Shape;729;gfd94d5f5d5_0_36"/>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730" name="Google Shape;730;gfd94d5f5d5_0_3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21</a:t>
            </a:r>
            <a:endParaRPr sz="2000" b="1" i="0" u="none" strike="noStrike" cap="none">
              <a:solidFill>
                <a:schemeClr val="lt1"/>
              </a:solidFill>
              <a:latin typeface="Old Standard TT"/>
              <a:ea typeface="Old Standard TT"/>
              <a:cs typeface="Old Standard TT"/>
              <a:sym typeface="Old Standard TT"/>
            </a:endParaRPr>
          </a:p>
        </p:txBody>
      </p:sp>
      <p:sp>
        <p:nvSpPr>
          <p:cNvPr id="731" name="Google Shape;731;gfd94d5f5d5_0_3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23</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gfd94d5f5d5_0_46"/>
          <p:cNvSpPr txBox="1">
            <a:spLocks noGrp="1"/>
          </p:cNvSpPr>
          <p:nvPr>
            <p:ph type="title"/>
          </p:nvPr>
        </p:nvSpPr>
        <p:spPr>
          <a:xfrm>
            <a:off x="311700" y="445025"/>
            <a:ext cx="55452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The project is the </a:t>
            </a:r>
            <a:r>
              <a:rPr lang="en-US" sz="2000">
                <a:solidFill>
                  <a:schemeClr val="accent3"/>
                </a:solidFill>
              </a:rPr>
              <a:t>Panama Canal</a:t>
            </a:r>
            <a:r>
              <a:rPr lang="en-US" sz="2000"/>
              <a:t>.</a:t>
            </a:r>
            <a:endParaRPr sz="2000"/>
          </a:p>
          <a:p>
            <a:pPr marL="0" lvl="0" indent="0" algn="l" rtl="0">
              <a:lnSpc>
                <a:spcPct val="115000"/>
              </a:lnSpc>
              <a:spcBef>
                <a:spcPts val="1600"/>
              </a:spcBef>
              <a:spcAft>
                <a:spcPts val="0"/>
              </a:spcAft>
              <a:buSzPts val="2500"/>
              <a:buNone/>
            </a:pPr>
            <a:r>
              <a:rPr lang="en-US" sz="2000"/>
              <a:t>Buanu-Varilla sent this particular stamp because of how Mount Momotombo was depicted. With smoke spewing out the top, the </a:t>
            </a:r>
            <a:r>
              <a:rPr lang="en-US" sz="2000">
                <a:solidFill>
                  <a:srgbClr val="FB8C00"/>
                </a:solidFill>
              </a:rPr>
              <a:t>volcano appeared active</a:t>
            </a:r>
            <a:r>
              <a:rPr lang="en-US" sz="2000"/>
              <a:t>, giving the impression the volcano could erupt.</a:t>
            </a:r>
            <a:endParaRPr sz="2000"/>
          </a:p>
          <a:p>
            <a:pPr marL="0" lvl="0" indent="0" algn="l" rtl="0">
              <a:lnSpc>
                <a:spcPct val="115000"/>
              </a:lnSpc>
              <a:spcBef>
                <a:spcPts val="1600"/>
              </a:spcBef>
              <a:spcAft>
                <a:spcPts val="0"/>
              </a:spcAft>
              <a:buSzPts val="2500"/>
              <a:buNone/>
            </a:pPr>
            <a:r>
              <a:rPr lang="en-US" sz="2000"/>
              <a:t>The diplomatic concern was that Panama had recently split from Colombia. If America decided to pursue a project in Panama, it could jeopardize the U.S.’s diplomatic relationship with Colombia.</a:t>
            </a:r>
            <a:endParaRPr sz="2000"/>
          </a:p>
        </p:txBody>
      </p:sp>
      <p:sp>
        <p:nvSpPr>
          <p:cNvPr id="737" name="Google Shape;737;gfd94d5f5d5_0_4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21</a:t>
            </a:r>
            <a:endParaRPr sz="2000" b="1" i="0" u="none" strike="noStrike" cap="none">
              <a:solidFill>
                <a:schemeClr val="lt1"/>
              </a:solidFill>
              <a:latin typeface="Old Standard TT"/>
              <a:ea typeface="Old Standard TT"/>
              <a:cs typeface="Old Standard TT"/>
              <a:sym typeface="Old Standard TT"/>
            </a:endParaRPr>
          </a:p>
        </p:txBody>
      </p:sp>
      <p:pic>
        <p:nvPicPr>
          <p:cNvPr id="738" name="Google Shape;738;gfd94d5f5d5_0_46"/>
          <p:cNvPicPr preferRelativeResize="0"/>
          <p:nvPr/>
        </p:nvPicPr>
        <p:blipFill>
          <a:blip r:embed="rId3">
            <a:alphaModFix/>
          </a:blip>
          <a:stretch>
            <a:fillRect/>
          </a:stretch>
        </p:blipFill>
        <p:spPr>
          <a:xfrm>
            <a:off x="6140125" y="833800"/>
            <a:ext cx="2871900" cy="2396951"/>
          </a:xfrm>
          <a:prstGeom prst="rect">
            <a:avLst/>
          </a:prstGeom>
          <a:noFill/>
          <a:ln>
            <a:noFill/>
          </a:ln>
        </p:spPr>
      </p:pic>
      <p:sp>
        <p:nvSpPr>
          <p:cNvPr id="739" name="Google Shape;739;gfd94d5f5d5_0_46"/>
          <p:cNvSpPr/>
          <p:nvPr/>
        </p:nvSpPr>
        <p:spPr>
          <a:xfrm>
            <a:off x="6610200" y="1366225"/>
            <a:ext cx="964500" cy="9645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gfd94d5f5d5_0_46"/>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23</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g104939b22a5_1_79"/>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Thank you!</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9"/>
        <p:cNvGrpSpPr/>
        <p:nvPr/>
      </p:nvGrpSpPr>
      <p:grpSpPr>
        <a:xfrm>
          <a:off x="0" y="0"/>
          <a:ext cx="0" cy="0"/>
          <a:chOff x="0" y="0"/>
          <a:chExt cx="0" cy="0"/>
        </a:xfrm>
      </p:grpSpPr>
      <p:sp>
        <p:nvSpPr>
          <p:cNvPr id="750" name="Google Shape;750;g1046fb514c5_0_2"/>
          <p:cNvSpPr txBox="1">
            <a:spLocks noGrp="1"/>
          </p:cNvSpPr>
          <p:nvPr>
            <p:ph type="title"/>
          </p:nvPr>
        </p:nvSpPr>
        <p:spPr>
          <a:xfrm>
            <a:off x="311700" y="6736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1046fb514c5_0_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Standbys</a:t>
            </a:r>
            <a:endParaRPr>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gfcfffaeace_0_19"/>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endParaRPr sz="2000">
              <a:solidFill>
                <a:schemeClr val="accent3"/>
              </a:solidFill>
            </a:endParaRPr>
          </a:p>
        </p:txBody>
      </p:sp>
      <p:sp>
        <p:nvSpPr>
          <p:cNvPr id="757" name="Google Shape;757;gfcfffaeace_0_19"/>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a:t>
            </a:r>
            <a:endParaRPr sz="2000" b="1" i="0" u="none" strike="noStrike" cap="none">
              <a:solidFill>
                <a:schemeClr val="lt1"/>
              </a:solidFill>
              <a:latin typeface="Old Standard TT"/>
              <a:ea typeface="Old Standard TT"/>
              <a:cs typeface="Old Standard TT"/>
              <a:sym typeface="Old Standard TT"/>
            </a:endParaRPr>
          </a:p>
        </p:txBody>
      </p:sp>
      <p:pic>
        <p:nvPicPr>
          <p:cNvPr id="758" name="Google Shape;758;gfcfffaeace_0_19"/>
          <p:cNvPicPr preferRelativeResize="0"/>
          <p:nvPr/>
        </p:nvPicPr>
        <p:blipFill>
          <a:blip r:embed="rId3">
            <a:alphaModFix/>
          </a:blip>
          <a:stretch>
            <a:fillRect/>
          </a:stretch>
        </p:blipFill>
        <p:spPr>
          <a:xfrm>
            <a:off x="311701" y="445025"/>
            <a:ext cx="2810100" cy="4502799"/>
          </a:xfrm>
          <a:prstGeom prst="rect">
            <a:avLst/>
          </a:prstGeom>
          <a:noFill/>
          <a:ln>
            <a:noFill/>
          </a:ln>
        </p:spPr>
      </p:pic>
      <p:pic>
        <p:nvPicPr>
          <p:cNvPr id="759" name="Google Shape;759;gfcfffaeace_0_19"/>
          <p:cNvPicPr preferRelativeResize="0"/>
          <p:nvPr/>
        </p:nvPicPr>
        <p:blipFill rotWithShape="1">
          <a:blip r:embed="rId4">
            <a:alphaModFix/>
          </a:blip>
          <a:srcRect l="7019" r="8918" b="9198"/>
          <a:stretch/>
        </p:blipFill>
        <p:spPr>
          <a:xfrm>
            <a:off x="3696875" y="1058225"/>
            <a:ext cx="4701474" cy="34327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fcfffaeace_0_25"/>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The Greater Adjutant is a scavenging bird that was widely found in Calcutta in the late 19th/early 20th century. Such was its efficiency, that an act was passed to protect them, with anyone injuring or killing a bird needing to pay a fine of ₹50. Aptly given this role, a pair of adjutants were added to the first coat of arms of an entity established in 1876 (image 2). </a:t>
            </a:r>
            <a:r>
              <a:rPr lang="en-US" sz="2000" u="sng">
                <a:solidFill>
                  <a:schemeClr val="accent3"/>
                </a:solidFill>
              </a:rPr>
              <a:t>Which entity (5)?</a:t>
            </a:r>
            <a:endParaRPr sz="2000" u="sng">
              <a:solidFill>
                <a:schemeClr val="accent3"/>
              </a:solidFill>
            </a:endParaRPr>
          </a:p>
          <a:p>
            <a:pPr marL="0" lvl="0" indent="0" algn="l" rtl="0">
              <a:lnSpc>
                <a:spcPct val="115000"/>
              </a:lnSpc>
              <a:spcBef>
                <a:spcPts val="1600"/>
              </a:spcBef>
              <a:spcAft>
                <a:spcPts val="0"/>
              </a:spcAft>
              <a:buSzPts val="2500"/>
              <a:buNone/>
            </a:pPr>
            <a:r>
              <a:rPr lang="en-US" sz="2000"/>
              <a:t>The painting of the Greater Adjutant (Image 1) was commissioned from Shaikh Zain ud-Din in 1777. Neither Zaid ud-Din nor his fellow painters were recognized as the painters of these artworks till a recent event “Forgotten Masters” looked into the history to give them their due. </a:t>
            </a:r>
            <a:r>
              <a:rPr lang="en-US" sz="2000" u="sng">
                <a:solidFill>
                  <a:schemeClr val="accent3"/>
                </a:solidFill>
              </a:rPr>
              <a:t>Who commissioned the paintings, and why were the painters not known? (5)</a:t>
            </a:r>
            <a:endParaRPr sz="2000" u="sng">
              <a:solidFill>
                <a:schemeClr val="accent3"/>
              </a:solidFill>
            </a:endParaRPr>
          </a:p>
        </p:txBody>
      </p:sp>
      <p:sp>
        <p:nvSpPr>
          <p:cNvPr id="765" name="Google Shape;765;gfcfffaeace_0_25"/>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gfcfffaeace_0_32"/>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Answer is. . .</a:t>
            </a:r>
            <a:endParaRPr/>
          </a:p>
        </p:txBody>
      </p:sp>
      <p:sp>
        <p:nvSpPr>
          <p:cNvPr id="771" name="Google Shape;771;gfcfffaeace_0_32"/>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gfcfffaeace_0_37"/>
          <p:cNvSpPr txBox="1">
            <a:spLocks noGrp="1"/>
          </p:cNvSpPr>
          <p:nvPr>
            <p:ph type="title"/>
          </p:nvPr>
        </p:nvSpPr>
        <p:spPr>
          <a:xfrm>
            <a:off x="311700" y="368825"/>
            <a:ext cx="3756900" cy="61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00"/>
              <a:buNone/>
            </a:pPr>
            <a:r>
              <a:rPr lang="en-US"/>
              <a:t>Kolkata Municipal Corporation</a:t>
            </a:r>
            <a:endParaRPr/>
          </a:p>
          <a:p>
            <a:pPr marL="0" lvl="0" indent="0" algn="l" rtl="0">
              <a:lnSpc>
                <a:spcPct val="100000"/>
              </a:lnSpc>
              <a:spcBef>
                <a:spcPts val="0"/>
              </a:spcBef>
              <a:spcAft>
                <a:spcPts val="0"/>
              </a:spcAft>
              <a:buSzPts val="2500"/>
              <a:buNone/>
            </a:pPr>
            <a:endParaRPr/>
          </a:p>
          <a:p>
            <a:pPr marL="0" lvl="0" indent="0" algn="l" rtl="0">
              <a:lnSpc>
                <a:spcPct val="100000"/>
              </a:lnSpc>
              <a:spcBef>
                <a:spcPts val="0"/>
              </a:spcBef>
              <a:spcAft>
                <a:spcPts val="0"/>
              </a:spcAft>
              <a:buSzPts val="2500"/>
              <a:buNone/>
            </a:pPr>
            <a:r>
              <a:rPr lang="en-US"/>
              <a:t>The paintings were commissioned by officials of the East India Company, and were often sold under the title “Company Art” - meaning that the original painters were not known till recently </a:t>
            </a:r>
            <a:endParaRPr/>
          </a:p>
        </p:txBody>
      </p:sp>
      <p:sp>
        <p:nvSpPr>
          <p:cNvPr id="777" name="Google Shape;777;gfcfffaeace_0_37"/>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2</a:t>
            </a:r>
            <a:endParaRPr sz="2000" b="1" i="0" u="none" strike="noStrike" cap="none">
              <a:solidFill>
                <a:schemeClr val="lt1"/>
              </a:solidFill>
              <a:latin typeface="Old Standard TT"/>
              <a:ea typeface="Old Standard TT"/>
              <a:cs typeface="Old Standard TT"/>
              <a:sym typeface="Old Standard TT"/>
            </a:endParaRPr>
          </a:p>
        </p:txBody>
      </p:sp>
      <p:pic>
        <p:nvPicPr>
          <p:cNvPr id="778" name="Google Shape;778;gfcfffaeace_0_37"/>
          <p:cNvPicPr preferRelativeResize="0"/>
          <p:nvPr/>
        </p:nvPicPr>
        <p:blipFill>
          <a:blip r:embed="rId3">
            <a:alphaModFix/>
          </a:blip>
          <a:stretch>
            <a:fillRect/>
          </a:stretch>
        </p:blipFill>
        <p:spPr>
          <a:xfrm>
            <a:off x="6740800" y="180825"/>
            <a:ext cx="2301049" cy="2302350"/>
          </a:xfrm>
          <a:prstGeom prst="rect">
            <a:avLst/>
          </a:prstGeom>
          <a:noFill/>
          <a:ln>
            <a:noFill/>
          </a:ln>
        </p:spPr>
      </p:pic>
      <p:pic>
        <p:nvPicPr>
          <p:cNvPr id="779" name="Google Shape;779;gfcfffaeace_0_37"/>
          <p:cNvPicPr preferRelativeResize="0"/>
          <p:nvPr/>
        </p:nvPicPr>
        <p:blipFill>
          <a:blip r:embed="rId4">
            <a:alphaModFix/>
          </a:blip>
          <a:stretch>
            <a:fillRect/>
          </a:stretch>
        </p:blipFill>
        <p:spPr>
          <a:xfrm>
            <a:off x="4325038" y="239003"/>
            <a:ext cx="2159325" cy="346002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cf8bd91867_3_0"/>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2500"/>
              <a:buNone/>
            </a:pPr>
            <a:r>
              <a:rPr lang="en-US" sz="2000"/>
              <a:t>As the Colombian Army procured surveillance technology and became more agile in the 2000s, the FARC had to change how they fed their 10,000 strong militia camped in the jungles.</a:t>
            </a:r>
            <a:endParaRPr sz="2000"/>
          </a:p>
          <a:p>
            <a:pPr marL="0" lvl="0" indent="0" algn="l" rtl="0">
              <a:lnSpc>
                <a:spcPct val="115000"/>
              </a:lnSpc>
              <a:spcBef>
                <a:spcPts val="1600"/>
              </a:spcBef>
              <a:spcAft>
                <a:spcPts val="0"/>
              </a:spcAft>
              <a:buSzPts val="2500"/>
              <a:buNone/>
            </a:pPr>
            <a:r>
              <a:rPr lang="en-US" sz="2000"/>
              <a:t>To minimize risk of detection, the FARC created a new role: the </a:t>
            </a:r>
            <a:r>
              <a:rPr lang="en-US" sz="2000" i="1"/>
              <a:t>hornillero</a:t>
            </a:r>
            <a:r>
              <a:rPr lang="en-US" sz="2000"/>
              <a:t>. The term itself is derived from the Spanish word </a:t>
            </a:r>
            <a:r>
              <a:rPr lang="en-US" sz="2000" i="1"/>
              <a:t>horno</a:t>
            </a:r>
            <a:r>
              <a:rPr lang="en-US" sz="2000"/>
              <a:t>, meaning “furnace”. Before surveillance, the FARC avoided the need for a </a:t>
            </a:r>
            <a:r>
              <a:rPr lang="en-US" sz="2000" i="1"/>
              <a:t>hornillero</a:t>
            </a:r>
            <a:r>
              <a:rPr lang="en-US" sz="2000"/>
              <a:t> by setting up stations near very large trees. But now, with the FARC’s use of new portable equipment, and with no guarantees on where the next camp would be, a specialist was needed.</a:t>
            </a:r>
            <a:endParaRPr sz="2000"/>
          </a:p>
          <a:p>
            <a:pPr marL="0" lvl="0" indent="0" algn="l" rtl="0">
              <a:lnSpc>
                <a:spcPct val="115000"/>
              </a:lnSpc>
              <a:spcBef>
                <a:spcPts val="1600"/>
              </a:spcBef>
              <a:spcAft>
                <a:spcPts val="0"/>
              </a:spcAft>
              <a:buSzPts val="2500"/>
              <a:buNone/>
            </a:pPr>
            <a:r>
              <a:rPr lang="en-US" sz="2000" u="sng">
                <a:solidFill>
                  <a:schemeClr val="accent3"/>
                </a:solidFill>
              </a:rPr>
              <a:t>What was the specific job of the </a:t>
            </a:r>
            <a:r>
              <a:rPr lang="en-US" sz="2000" i="1" u="sng">
                <a:solidFill>
                  <a:schemeClr val="accent3"/>
                </a:solidFill>
              </a:rPr>
              <a:t>hornillero</a:t>
            </a:r>
            <a:r>
              <a:rPr lang="en-US" sz="2000" u="sng">
                <a:solidFill>
                  <a:schemeClr val="accent3"/>
                </a:solidFill>
              </a:rPr>
              <a:t>? (10)</a:t>
            </a:r>
            <a:endParaRPr sz="2000" u="sng">
              <a:solidFill>
                <a:schemeClr val="accent3"/>
              </a:solidFill>
            </a:endParaRPr>
          </a:p>
        </p:txBody>
      </p:sp>
      <p:sp>
        <p:nvSpPr>
          <p:cNvPr id="785" name="Google Shape;785;gcf8bd91867_3_0"/>
          <p:cNvSpPr txBox="1"/>
          <p:nvPr/>
        </p:nvSpPr>
        <p:spPr>
          <a:xfrm>
            <a:off x="0" y="0"/>
            <a:ext cx="573900" cy="4017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000" b="1">
                <a:solidFill>
                  <a:schemeClr val="lt1"/>
                </a:solidFill>
                <a:latin typeface="Old Standard TT"/>
                <a:ea typeface="Old Standard TT"/>
                <a:cs typeface="Old Standard TT"/>
                <a:sym typeface="Old Standard TT"/>
              </a:rPr>
              <a:t>3</a:t>
            </a:r>
            <a:endParaRPr sz="2000" b="1" i="0" u="none" strike="noStrike" cap="none">
              <a:solidFill>
                <a:schemeClr val="lt1"/>
              </a:solidFill>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5507</Words>
  <Application>Microsoft Office PowerPoint</Application>
  <PresentationFormat>On-screen Show (16:9)</PresentationFormat>
  <Paragraphs>353</Paragraphs>
  <Slides>105</Slides>
  <Notes>105</Notes>
  <HiddenSlides>0</HiddenSlides>
  <MMClips>26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105</vt:i4>
      </vt:variant>
    </vt:vector>
  </HeadingPairs>
  <TitlesOfParts>
    <vt:vector size="108" baseType="lpstr">
      <vt:lpstr>Old Standard TT</vt:lpstr>
      <vt:lpstr>Arial</vt:lpstr>
      <vt:lpstr>Paperback</vt:lpstr>
      <vt:lpstr>Quiz Dubai - November 2021</vt:lpstr>
      <vt:lpstr>PowerPoint Presentation</vt:lpstr>
      <vt:lpstr>General Rules</vt:lpstr>
      <vt:lpstr>Clockwise </vt:lpstr>
      <vt:lpstr>Historically, the term refoulement - derived from the French refouler,  meaning to “force back” - referred to the phenomenon of reversed flow in the rising waters of the Mekong river during the monsoon. In 1951, inspired by this history, a landmark treaty of international law  imposed an obligation called non-refoulement on  all nations. Coincidentally, the 1970s saw this  mandate being widely employed to assist people  across the Mekong countries.  What does non-refoulement entail? (5) To support beneficiaries of refoulement protections, the Indian government collected a 5 paise surcharge on all mail for a two-year period. Postmasters were instructed to annotate stamps that were already in circulation to reflect this newly added charge. When and who were the beneficiaries? (5)</vt:lpstr>
      <vt:lpstr>PowerPoint Presentation</vt:lpstr>
      <vt:lpstr>Answer is. . .</vt:lpstr>
      <vt:lpstr>Non-refoulement is the obligation of countries not to force back refugees to their home countries if they have a fear of persecution.  The stamps were issued between 1971 and 1973 to support refugees from Bangladesh.  </vt:lpstr>
      <vt:lpstr>PowerPoint Presentation</vt:lpstr>
      <vt:lpstr>In the mid 1600s, during the early Edo Period in Japan, impoverished  peasants registered their grievances against feudal lords (daimyo) by signing ‘umbrella-style joint covenants’. There were two reasons for this. One was to express their unity. What was the second reason? (5)  Around the same time, Portuguese missionaries began  arriving in Nagasaki. They brought a dish called  peixinhos da horta, meaning ‘little fish of the garden’,  comprising battered and  fried green beans. This was  usually eaten by poor people, who often could not afford meat, but it proved a convenient meal for these missionaries during a certain ‘time’ of the year. The Japanese then innovated on this dish and gave it a new name. How do we know this dish today, and what was the ‘time’ of year? (5)  </vt:lpstr>
      <vt:lpstr>Answer is...</vt:lpstr>
      <vt:lpstr>Since everyone had signed in a circle, the feudal lords could not identify the leaders of the movement. This dish became tempura. During Lent, the missionaries had to abstain from meat, so they often ate this dish. Tempura likely gets its name from the Portuguese term for the Ember Days of Lent, Tempora, which in turn likely comes from the Latin term ad tempora quadragesima. All, of course, referring to ‘time’. </vt:lpstr>
      <vt:lpstr>To aid surgeons on the WWI front lines, X, on hiatus from their day job, invented a mobile, electricity-based solution by fitting cars with dynamos. To provide skilled operators, X trained recruits on the physics of electricity and on human anatomy. ID X and the invention? (5)   X wrote about health risks from operating this invention. Researchers have relied on these writings and related evidence to push back on a popular but apocryphal theory on X’s own health. What theory? (5)  </vt:lpstr>
      <vt:lpstr>Answer is...</vt:lpstr>
      <vt:lpstr>X = Marie Curie, and the invention is the mobile X-ray unit. The theory is that Marie Curie suffered radiation poisoning, and eventually died, because of having ingested/had prolonged exposure to radium. It is more likely her illness was brought on by constant exposure to X-rays, as she herself noted in her private diaries. A sampling of her body in 1995 showed it free of radium.</vt:lpstr>
      <vt:lpstr>Kharai camels are a breed found primarily in the Kutch region. Kharai comes from the local word for saline, a reference to their diet of mangrove and other saline-loving plants, found on the forested islands along the Arabian Sea coast. To feed themselves, Kharai camels exhibit a behavior unique among camels. What behaviour? (5) The Jat community in Kutch has long nurtured these camels, relying on them for economic sustenance. Since 2019, they have benefited from a certain company’s commercialization of a product that is a part of their daily lives, but new to urban consumers. What company, and what is the product? (5)</vt:lpstr>
      <vt:lpstr>Answer is. . .</vt:lpstr>
      <vt:lpstr>PowerPoint Presentation</vt:lpstr>
      <vt:lpstr>PowerPoint Presentation</vt:lpstr>
      <vt:lpstr>In 16th century England, a network of homes - apparently including  Skyfall - was fitted with underground holes, usually hidden by contraptions like false walls and staircases. The homes themselves were typically marked with wax seals featuring a lamb. What purpose did these holes serve? (5)  On June 20 1756, the troops of Nawab Siraj-ud-dawlah, having just taken over Calcutta from the EEIC, imprisoned Company POWs overnight in a tiny lockup room at Fort William. What followed was morbid: a British estimate suggests that just 23 out of 146 survived the night, while a later Indian estimate suggests it was 21 out of 64. This incident gained a moniker that in the 1960s inspired a new term in physics. What moniker/what physics term? (5)       </vt:lpstr>
      <vt:lpstr>Answer is...</vt:lpstr>
      <vt:lpstr>The holes were called priest holes, and they were used to hide Catholic priests during the Protestant Reformation. Under Queen Elizabeth I, Catholicism was outlawed in England, and priests were punished by death. Headhunters were sent to find and rein in Catholic priests, so a network of safe houses developed to hide them.  This morbid incident became known as the Black Hole of Calcutta, and eventually found its way into the physics lexicon. The first known use of the term is from 1957, when Robert Dicke, presenting a talk about early research into singular points so gravitationally intense that light could not escape, jokingly added it was ‘like the Black Hole of Calcutta’. The term was eventually popularized in 1967 by John Wheeler.</vt:lpstr>
      <vt:lpstr>In the 1930-50s, National Comics (later DC Comics) saw many attempts to  imitate the Superman character, including by Fawcett Comics. A court eventually ruled that Fawcett’s character (X) was an imitation of Superman, forcing Fawcett to shut down the series. Amusingly, DC purchased the rights to X from Fawcett in the 1970s. However, they had to rebrand the character as Shazam, due to concerns over infringing a different competitor’s IP. ID X, and why did DC rebrand the comics Shazam? (5) As part of the Fawcett dispute, National initially suffered a setback when a court ruled that they had no IP in Superman, because of negligence by National’s print partner, McClure Syndicate, on certain strips. What was McClure’s negligence, visible on the first box of the strip? (5)</vt:lpstr>
      <vt:lpstr>PowerPoint Presentation</vt:lpstr>
      <vt:lpstr>Answer is. . .</vt:lpstr>
      <vt:lpstr>X is Captain Marvel. When Fawcett lost the lawsuit, they stopped publishing Captain Marvel. In 1967, Marvel registered a trademark on the same name, meaning DC had to rename their character to Shazam when they revived the line in the 1970s. </vt:lpstr>
      <vt:lpstr>McClure neglected to include a copyright mark on many of the  strips they published.</vt:lpstr>
      <vt:lpstr>Nicholas and Helena Roerich created a series of architectural paintings while touring 40 ancient Russian cities in 1903. Many of these locations were ravaged by the Russo-Japanese War, leaving the paintings as the only archive.   To prevent a repeat, the Roerichs persuaded world powers to join the Roerich Pact in 1930, notably introducing the Banner of Peace.   What was the goal of the Roerich Pact, and how does the Banner of Peace help achieve it? (10)   </vt:lpstr>
      <vt:lpstr>Answer is...</vt:lpstr>
      <vt:lpstr>The Roerich Pact was aimed at protecting cultural heritage sites from destruction or damage during armed conflict. The Banner of Peace was to be flown or attached to the top of monuments so that air and ground troops would be able to identify what monuments to protect. The Roerich Pact was superseded after World War II by the Hague Convention for the Protection of Cultural Property in the Event of Armed Conflict and the creation of UNESCO.</vt:lpstr>
      <vt:lpstr>Septentrionalium Terrarum by Mercator and his proteges</vt:lpstr>
      <vt:lpstr>Mapmaker Gerardus Mercator’s Septentrionalium Terrarum (1606) was one of the first maps to depict X. Little was known about X at the time, but it was widely believed that it was a magnetic mountain (as Mercator depicts it). This provided an easy explanation for why a certain tool behaved the way it did. ID X, and what was the tool and explanation? (5)  Mercator famously made a world map in 1569, using  the Mercator projection that is still in use today.  Primarily built for navigation, the 1569 map positioned land masses accurately direction-wise but introduces  other distortions. This made it impossible to depict X on that map. Why was it not possible to depict X on the 1569 map? (5) </vt:lpstr>
      <vt:lpstr>Answer is...</vt:lpstr>
      <vt:lpstr>X = North Pole. The tool is the compass, which was believed to point due north as there was a magnetic rock in the north. To preserve directional accuracy, the Mercator projection increases the area of a landmass as you move away from the equator. The north pole would have been infinitely sized in this projection. This continues to be a problem with interpreting geography using maps, as landmasses further away from the equator show up much larger than they are vis-a-vis lands closer than the equator. </vt:lpstr>
      <vt:lpstr>PowerPoint Presentation</vt:lpstr>
      <vt:lpstr>Having observed that staining dyes worked selectively on lab cell  samples, Paul Ehrlich was inspired to find drugs that were similarly selective: ‘magic bullet’ molecules that reacted with and delivered toxins only to pathogens but left the body healthy. Ehrlich gave this approach a name that is today synonymous with treatment for a particular disease. What name? (5)  In 1899, Ehrlich discovered that when a water-soluble dye was injected into the bloodstream of a mouse, all of its organs were stained except one. In 1913, his student Edwin Goldmann found that when the dye was injected directly into this organ, it alone picked up the stain: no other body tissue did. What phenomenon, which continues to pose a challenge to drug development, did these findings first illuminate? (5)  </vt:lpstr>
      <vt:lpstr>Answer is...</vt:lpstr>
      <vt:lpstr>Chemotherapy. Ehrlich won the 1908 Physiology Nobel for this work. His original intent is reflected in modern day cancer-therapeutic chemotherapy. Ehrlich and Goldmann were among the first to stumble upon the Blood-Brain Barrier (BBB): the blood vessels and tissue that prevent most molecules from reaching the brain. This protects the brain from harmful substances. But it also prevents drug molecules from reaching the brain, making it very difficult to design therapies for brain diseases.  Ehrlich himself is believed to have been skeptical of the idea. Much of the pioneering work on the BBB came in the 1920s from Lina Stern. </vt:lpstr>
      <vt:lpstr>PowerPoint Presentation</vt:lpstr>
      <vt:lpstr>Umm Kulthum, “The Voice of Egypt” was Egypt’s premier  singer of the 20th century. She shared a close friendship with Gamal Abdel Nasser, in whose support she sang many songs. Despite local and overseas acclaim, her musical choices caused consternation amongst traditionalists in the Arabic music community. Why did she face pushback from traditionalists? (5)  When once asked what her favorite landmark in France was, Umm Kulthum replied X - understandable given her political leanings. In the rush to install X, it was oriented incorrectly, with a sign today guiding visitors noting “My Thebes East is my Paris North.” In 1999, X was also be used as the gnomon for a functioning sundial. ID X. (5)    </vt:lpstr>
      <vt:lpstr>Answer is...</vt:lpstr>
      <vt:lpstr>She faced pushback for the use of Western instruments in the ensemble for her performances  X = The Luxor Obelisk at Place de la Concorde </vt:lpstr>
      <vt:lpstr>During the Great Game, the British trained Indian surveyors (pundits) to calibrate and count their paces, so they could discreetly survey lands.  Through the 1860s, the pundit Nain Singh determined the location of Lhasa and mapped the Tibetan highlands. During these expeditions, the British equipped him with a modified version of an everyday object, to help him both blend in and measure distances. What object? (5) In the 1880s, to validate a hypothesis, the British tasked the pundit Kinthup with verifying a route. He trekked up the Tibetan plateau, where, in coordination with British officials in Bengal, he was to release 500 specially marked logs. What was Kinthup supposed to prove? (5)</vt:lpstr>
      <vt:lpstr>Answer is. . .</vt:lpstr>
      <vt:lpstr>Nain Singh was given a modified japamala, or rosary, so he could count his paces and pass off as an ordinary Buddhist monk in Tibet. Unlike a normal japamala which has 108 beads, this one had 100, to make the mathematics of measuring distance easier.  Kinthup was tasked with verifying if the Tsangpo river fed into/became the Brahmaputra downstream. He was supposed to the float the logs down the Tsangpo: the British officials would have spotted them downstream.</vt:lpstr>
      <vt:lpstr>Polymerase chain reaction, or PCR, is an iterative technique invented in 1983 to make billions of copies of a single DNA sample. In COVID testing, PCR is used to amplify a coronavirus DNA target so it is easily detected. Loop-mediated isothermal amplification, or LAMP, is another technique invented in 2002 to amplify DNA. Increasingly, LAMP is finding use in COVID testing. Unlike PCR tests, LAMP tests are cheap and quick: they require a single vessel and give results in under 30 minutes. What is the key difference between these two techniques, that explains why LAMP testing is easier than PCR testing? (10)</vt:lpstr>
      <vt:lpstr>PCR needs fluctuating temperatures, while LAMP only needs a constant temperature. PCR involves iterating between heating and cooling cycles to induce DNA melting and replication respectively. This is why PCR needs a specialized thermal cycling machine. LAMP, as the name suggests, is iso-thermal. It amplifies DNA at a constant temperature, typically around 65C.</vt:lpstr>
      <vt:lpstr>Break Counter-clockwise on return</vt:lpstr>
      <vt:lpstr>PowerPoint Presentation</vt:lpstr>
      <vt:lpstr>Bird catchers ordinarily capture birds near their nest, but peregrine falcon nests are inaccessible to humans. To reflect the circumstances under which these birds were caught, the falcons were called peregrines, deriving from the Latin root word for “pilgrim”. What were these circumstances? (5)  In 1957, country X introduced “NP” - a domestic policy change  that impacted Abu Dhabi. To reflect this change, NP was  “newly” added to Abu Dhabi, including on its stamps printed  in the early 1960s. In 1965, X replaced NP domestically.  In response, while Abu Dhabi  ceased printing NP stamps, it did not incorporate X’s replacement anywhere else. What was NP? Why was the conforming change not added to future stamps? (5)</vt:lpstr>
      <vt:lpstr>Answer is...</vt:lpstr>
      <vt:lpstr>The peregrine falcon was caught during its seasonal migration to and from its nesting grounds.  NP stood for Naya Paisa - reflecting the decimalization  of INR for the first time. From 1959 - 1966,  many states in the Middle East used the Gulf Rupee as their official currency, which was convertible at par to INR. In 1965-66, India (i) dropped the “naya” from naya paisa, and (ii) devalued the Gulf Rupee vis-a-vis INR, which led to many states in the Middle East adopting their own currency.  </vt:lpstr>
      <vt:lpstr>PowerPoint Presentation</vt:lpstr>
      <vt:lpstr>The Grand Mosque of Djenné, situated in the floodplain of the Bani river in modern day Mali, was originally built in the 13th century out of mud brick. A striking feature is the presence of decorative toron, the sticks of rodier palm jutting out through its walls. Every April, before the rainy season, the town of Djenné celebrates a unique festival called Crépissage, where these toron prove especially useful. What happens at Crépissage every year? (5) The Missiri Mosque, which mimics the Grand Mosque  of Djenné, was built in Fréjus, France for the benefit  of the Tirailleurs, many of whom came to France in  1915. To stave off feelings of isolation among the  Tirailleurs as they stayed on, French authorities constructed what they thought would be a familiar social space. Who or what were the Tirailleurs? (5)</vt:lpstr>
      <vt:lpstr>Answer is. . .</vt:lpstr>
      <vt:lpstr>Crépissage is the festival of replastering the mosque to protect the mud-brick from erosion by the rains and floods. Also a major tourist attraction these days.  The Tirailleurs were regiments of soldiers recruited from French colonies in Africa.</vt:lpstr>
      <vt:lpstr>PowerPoint Presentation</vt:lpstr>
      <vt:lpstr>Los Angeles 1984 was the first Olympic Games to make a profit. A driver behind its economic success was a policy change (that remains active to date) from the International Olympic Committee, making corporate partnerships more lucrative for the IOC and host cities.  This policy change also explains why the previous ad by Nike was designed in the way it was.  What was the policy change? (10)</vt:lpstr>
      <vt:lpstr>Answer is. . .</vt:lpstr>
      <vt:lpstr>The Olympic Games introduced exclusive partnership deals  for the first time in 1984. Rather than accepting a wide variety of sponsors (as previous Games had done) suppliers and licensees, LA 1984 strictly limited the number “official” sponsors, and required sponsors to make much larger contributions to the Games than in previous years in return for exclusive association with the Olympics.  Nike was not an official sponsor for the 2012 Olympics - and therefore was barred from using “London, UK” or “2012” in any marketing - which is why they rely on cities across the world named London.</vt:lpstr>
      <vt:lpstr>PowerPoint Presentation</vt:lpstr>
      <vt:lpstr>Azorian was a 1970s U.S. government operation to build the Glomar Explorer, to be deployed in the Clarion-Clipperton Zone. While the Glomar looked like a standard ship from the top, it had a moon pool capable of deploying the chassis shown. It was designed to deliberately obscure the true intentions of the ship to casual onlookers. Why was the ship built? (5)  To provide a cover story, the U.S. said that the ship would be the first to attempt a certain activity (and pioneer the related industry). In reality, this activity was first completed by Japan in 2017. Viewed as the keys to a “treasure map”, what is the activity in question, which is poised for growth in the years to come? (5)</vt:lpstr>
      <vt:lpstr>Answer is...</vt:lpstr>
      <vt:lpstr>The ship was built to recover the K-129, a G-II class Soviet submarine carrying 3 nuclear ballistic missiles, that had vanished on patrol in the Pacific. In 1974, the Hughes Glomar Explorer raised part of the K-129 into its hull. But the wreck broke apart during the operation and they recovered only a portion of the bow. They did not get the missiles. Moreover, the Soviets knew what was up pretty much immediately hey had patrol boats watching the operation, from a distance.  The activity was seabed mining. The U.S. funded a series of academic working groups to develop economic analyses of seabed resources, and aimed to recover polymetallic nodules from the seabed. These nodules are attracting renewed interest since they are rich in cobalt and nickel.</vt:lpstr>
      <vt:lpstr>In 1802, a German schoolteacher named Georg Grotefend made a huge leap in deciphering cuneiform, the writing system used in ancient Mesopotamia. Grotefend noted that two inscriptions from Persepolis started with the same pattern: the same string of symbols repeating itself twice, separated by what appeared to be a backtick. Based on his knowledge of later Persian, he correctly guessed that this sequence was an introductory honorific. From this insight, he (and others) inductively deduced the interpretation of many other cuneiform symbols. What does this sequence mean or translate to? (10) In a different context, the answer may also be also familiar to 1980s Bollywood fans.</vt:lpstr>
      <vt:lpstr>What does this sequence (in the consecutive red boxes), representing a honorific, mean or translate to? (10)</vt:lpstr>
      <vt:lpstr>Answer is. . .</vt:lpstr>
      <vt:lpstr>King of Kings - or Shahenshah. (The old Persian word for king was kshatiya, similar perhaps to kshatriya, which then became shah.)  </vt:lpstr>
      <vt:lpstr>This special Russian chess set was developed in 1970. While magnets are usually used to achieve the desired effect, they were not used in this instance out of caution.  Who was this set built for, and why were magnets not used? (10)</vt:lpstr>
      <vt:lpstr>Answer is...</vt:lpstr>
      <vt:lpstr>This set was built for cosmonauts aboard Soyuz 9, who famously played a game against their earth-based general in 1970. Magnetic pieces were not, and still are not, allowed in zero gravity environments as they may interfere with instrumentation. Today’s sets typically use velcro.</vt:lpstr>
      <vt:lpstr>Colossal, a venture by geneticist George Church, recently raised USD 15 million to turn back the clock - literally - on climate change. Church is best known for his work in synthetic biology, which involves “redesigning organisms by engineering them to have new abilities.” This project seeks to apply research on the genes that stimulate human hair growth to another animal. What biological feat is Colossal trying to achieve? (5) Colossal aims to return the tundra to the state it was in 11,000 years ago to slow global warming. Counterintuitively, their solution involves regularly scraping away layers of snow that sit on top of the permafrost, which should slow the rate of methane emissions into the atmosphere. Why would scraping away snow help slow global warming? (5)</vt:lpstr>
      <vt:lpstr>Answer is. . .</vt:lpstr>
      <vt:lpstr>Colossal is trying to recreate the wooly mammoth by editing the genes of existing elephant species.  The research on stimulating hair growth would be to make the elephant much hairier to survive in the tundra.   As mammoths walked through the tundra,  they used to displace the snow accumulated on top of the permafrost. This allowed cold Arctic winds to cool the permafrost. The snow, however, acts as an insulating layer, which prevents the permafrost from being  chilled by these winds, which hastens the possible release of hydrocarbons from permafrost melting.</vt:lpstr>
      <vt:lpstr>The contraption at the center of the painting (A Philosopher Lecturing on the Orrery by Joseph Wright of Derby, 1766) is an orrery - a mechanical model of the solar system, with the sun as the point source of light at the center. While the moon is not part of the orrery, Wright of Derby relies on chiaroscuro to showcase the behavior of the moon.  How is the behavior of the moon depicted in the painting? (10) </vt:lpstr>
      <vt:lpstr>PowerPoint Presentation</vt:lpstr>
      <vt:lpstr>Answer is. . .</vt:lpstr>
      <vt:lpstr>Light on the faces of the observers shows phases of the moon</vt:lpstr>
      <vt:lpstr>An Experiment on a Bird in an Air Pump (1768), recreating Robert Boyle’s vacuum pump experiment</vt:lpstr>
      <vt:lpstr>In the jungle, the Viet Cong and the  FARC faced the same problem with an essential daily task. The  VC living in the Cu Chi tunnels  developed the setup (image), while  the FARC engaged special personnel called hornilleros - derived from the Spanish horno, meaning ‘furnace’ –  for the same task. What problem were they trying to solve?(10)   </vt:lpstr>
      <vt:lpstr>Answer is. . .</vt:lpstr>
      <vt:lpstr>Cooking, sometimes for over 10,000 people, released a lot of smoke, which could be easily be used to track the location of these rebel groups. The Viet Cong and FARC worked extensively to design techniques to diffuse this smoke, so they left no trace of their whereabouts.  </vt:lpstr>
      <vt:lpstr>Penultimate question coming up - score check</vt:lpstr>
      <vt:lpstr>PowerPoint Presentation</vt:lpstr>
      <vt:lpstr>The unique aesthetic of the Chinese dragon - vis-a-vis dragons from other cultures - dates back to the reign of Huangdi in 2697 BC. Upon  becoming the Yellow Emperor, Huangdi modified his  totem - the dragon - to reflect that he had subsumed the  other tribes in the Yellow River Valley. What approach did  Huangdi take to reflect he had subsumed the other tribes? (5)  In 1906, San Francisco sought to relocate its Chinese immigrant population, unjustly claiming that Chinatown was unsanitary. To resist these pressures, immigrant leaders hired Western architects (who had never been to China) to redesign Chinatown. The architects added a prominent design element uniquely associated with temples, but now symbolic of Chinatowns globally. What did they add? (5)</vt:lpstr>
      <vt:lpstr>Answer is...</vt:lpstr>
      <vt:lpstr>Huangdi incorporated the totems of the other tribes onto the dragon, which is why the Chinese dragon incorporates features from other animals.  </vt:lpstr>
      <vt:lpstr>PowerPoint Presentation</vt:lpstr>
      <vt:lpstr>In the early 1900s, French engineer Philippe Buanu-Varilla sent every U.S. Senator this Nicaraguan stamp depicting Mount Momotombo. Having invested substantial money and time working on a project, he hoped the stamp would curry favor for this project with Congress.  Congress initially feared that financing this project would alienate an ally in Colombia. Nevertheless, it was eventually chosen. What was the project? (5) Why did Buanu-Varilla choose to send this stamp to the Senators? (5)</vt:lpstr>
      <vt:lpstr>PowerPoint Presentation</vt:lpstr>
      <vt:lpstr>Answer is. . .</vt:lpstr>
      <vt:lpstr>The project is the Panama Canal. Buanu-Varilla sent this particular stamp because of how Mount Momotombo was depicted. With smoke spewing out the top, the volcano appeared active, giving the impression the volcano could erupt. The diplomatic concern was that Panama had recently split from Colombia. If America decided to pursue a project in Panama, it could jeopardize the U.S.’s diplomatic relationship with Colombia.</vt:lpstr>
      <vt:lpstr>Thank you!</vt:lpstr>
      <vt:lpstr>PowerPoint Presentation</vt:lpstr>
      <vt:lpstr>PowerPoint Presentation</vt:lpstr>
      <vt:lpstr>The Greater Adjutant is a scavenging bird that was widely found in Calcutta in the late 19th/early 20th century. Such was its efficiency, that an act was passed to protect them, with anyone injuring or killing a bird needing to pay a fine of ₹50. Aptly given this role, a pair of adjutants were added to the first coat of arms of an entity established in 1876 (image 2). Which entity (5)? The painting of the Greater Adjutant (Image 1) was commissioned from Shaikh Zain ud-Din in 1777. Neither Zaid ud-Din nor his fellow painters were recognized as the painters of these artworks till a recent event “Forgotten Masters” looked into the history to give them their due. Who commissioned the paintings, and why were the painters not known? (5)</vt:lpstr>
      <vt:lpstr>Answer is. . .</vt:lpstr>
      <vt:lpstr>Kolkata Municipal Corporation  The paintings were commissioned by officials of the East India Company, and were often sold under the title “Company Art” - meaning that the original painters were not known till recently </vt:lpstr>
      <vt:lpstr>As the Colombian Army procured surveillance technology and became more agile in the 2000s, the FARC had to change how they fed their 10,000 strong militia camped in the jungles. To minimize risk of detection, the FARC created a new role: the hornillero. The term itself is derived from the Spanish word horno, meaning “furnace”. Before surveillance, the FARC avoided the need for a hornillero by setting up stations near very large trees. But now, with the FARC’s use of new portable equipment, and with no guarantees on where the next camp would be, a specialist was needed. What was the specific job of the hornillero? (10)</vt:lpstr>
      <vt:lpstr>Answer is. . .</vt:lpstr>
      <vt:lpstr>The hornillero was responsible for designing methods to diffuse the smoke that was emitted when cooking on portable gas stoves, so the Army could not track the movements of the FARC from the skies. Large trees diffused the smoke naturally.</vt:lpstr>
      <vt:lpstr>PowerPoint Presentation</vt:lpstr>
      <vt:lpstr>Cafe Terrace at Night was one of Vincent Van Gogh’s paintings from his time in Arles in the 1880s. A comparison between the sketch and the painting reveals changes Van Gogh made to the work, notably (i) the addition of a dark figure at the doorway at the edge of the painting; and (ii) a reworking of the number of diners at the cafe and their positions.  Art historians have argued these changes were intended as a tribute by Van Gogh to another painter (imitation being the sincerest form of flattery). This symbolism would also tie with Van Gogh’s own spiritual re-awakening detailed in correspondence with his brother Theo.  Who is the other painter, and how does Van Gogh pay them a tribute? (10)</vt:lpstr>
      <vt:lpstr>Answer is...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QD - November 2021</dc:title>
  <dc:creator>Anirudh</dc:creator>
  <cp:lastModifiedBy>Anirudh Sivaram</cp:lastModifiedBy>
  <cp:revision>5</cp:revision>
  <dcterms:modified xsi:type="dcterms:W3CDTF">2021-11-27T09:57:15Z</dcterms:modified>
</cp:coreProperties>
</file>